
<file path=[Content_Types].xml><?xml version="1.0" encoding="utf-8"?>
<Types xmlns="http://schemas.openxmlformats.org/package/2006/content-types">
  <Default Extension="jpeg" ContentType="image/jpeg"/>
  <Default Extension="m4v" ContentType="video/unknown"/>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4056" r:id="rId2"/>
    <p:sldMasterId id="2147484068" r:id="rId3"/>
    <p:sldMasterId id="2147484092" r:id="rId4"/>
    <p:sldMasterId id="2147484504" r:id="rId5"/>
    <p:sldMasterId id="2147484528" r:id="rId6"/>
    <p:sldMasterId id="2147484540" r:id="rId7"/>
    <p:sldMasterId id="2147484552" r:id="rId8"/>
    <p:sldMasterId id="2147485312" r:id="rId9"/>
    <p:sldMasterId id="2147488252" r:id="rId10"/>
    <p:sldMasterId id="2147488826" r:id="rId11"/>
    <p:sldMasterId id="2147495305" r:id="rId12"/>
    <p:sldMasterId id="2147495317" r:id="rId13"/>
  </p:sldMasterIdLst>
  <p:notesMasterIdLst>
    <p:notesMasterId r:id="rId56"/>
  </p:notesMasterIdLst>
  <p:sldIdLst>
    <p:sldId id="5466" r:id="rId14"/>
    <p:sldId id="272" r:id="rId15"/>
    <p:sldId id="555" r:id="rId16"/>
    <p:sldId id="558" r:id="rId17"/>
    <p:sldId id="559" r:id="rId18"/>
    <p:sldId id="5463" r:id="rId19"/>
    <p:sldId id="5477" r:id="rId20"/>
    <p:sldId id="554" r:id="rId21"/>
    <p:sldId id="502" r:id="rId22"/>
    <p:sldId id="5464" r:id="rId23"/>
    <p:sldId id="501" r:id="rId24"/>
    <p:sldId id="5465" r:id="rId25"/>
    <p:sldId id="372" r:id="rId26"/>
    <p:sldId id="388" r:id="rId27"/>
    <p:sldId id="563" r:id="rId28"/>
    <p:sldId id="526" r:id="rId29"/>
    <p:sldId id="527" r:id="rId30"/>
    <p:sldId id="473" r:id="rId31"/>
    <p:sldId id="645" r:id="rId32"/>
    <p:sldId id="550" r:id="rId33"/>
    <p:sldId id="548" r:id="rId34"/>
    <p:sldId id="256" r:id="rId35"/>
    <p:sldId id="540" r:id="rId36"/>
    <p:sldId id="264" r:id="rId37"/>
    <p:sldId id="564" r:id="rId38"/>
    <p:sldId id="5478" r:id="rId39"/>
    <p:sldId id="539" r:id="rId40"/>
    <p:sldId id="265" r:id="rId41"/>
    <p:sldId id="458" r:id="rId42"/>
    <p:sldId id="546" r:id="rId43"/>
    <p:sldId id="373" r:id="rId44"/>
    <p:sldId id="370" r:id="rId45"/>
    <p:sldId id="5474" r:id="rId46"/>
    <p:sldId id="307" r:id="rId47"/>
    <p:sldId id="5473" r:id="rId48"/>
    <p:sldId id="5470" r:id="rId49"/>
    <p:sldId id="568" r:id="rId50"/>
    <p:sldId id="569" r:id="rId51"/>
    <p:sldId id="535" r:id="rId52"/>
    <p:sldId id="551" r:id="rId53"/>
    <p:sldId id="5479" r:id="rId54"/>
    <p:sldId id="385" r:id="rId55"/>
  </p:sldIdLst>
  <p:sldSz cx="9144000" cy="6858000" type="screen4x3"/>
  <p:notesSz cx="6858000" cy="9144000"/>
  <p:defaultTextStyle>
    <a:defPPr>
      <a:defRPr lang="en-US"/>
    </a:defPPr>
    <a:lvl1pPr algn="l" rtl="0" eaLnBrk="0" fontAlgn="base" hangingPunct="0">
      <a:spcBef>
        <a:spcPct val="0"/>
      </a:spcBef>
      <a:spcAft>
        <a:spcPct val="0"/>
      </a:spcAft>
      <a:defRPr sz="4400" kern="1200">
        <a:solidFill>
          <a:schemeClr val="tx1"/>
        </a:solidFill>
        <a:latin typeface="Tahoma" charset="0"/>
        <a:ea typeface="ＭＳ Ｐゴシック" charset="-128"/>
        <a:cs typeface="+mn-cs"/>
      </a:defRPr>
    </a:lvl1pPr>
    <a:lvl2pPr marL="457200" algn="l" rtl="0" eaLnBrk="0" fontAlgn="base" hangingPunct="0">
      <a:spcBef>
        <a:spcPct val="0"/>
      </a:spcBef>
      <a:spcAft>
        <a:spcPct val="0"/>
      </a:spcAft>
      <a:defRPr sz="4400" kern="1200">
        <a:solidFill>
          <a:schemeClr val="tx1"/>
        </a:solidFill>
        <a:latin typeface="Tahoma" charset="0"/>
        <a:ea typeface="ＭＳ Ｐゴシック" charset="-128"/>
        <a:cs typeface="+mn-cs"/>
      </a:defRPr>
    </a:lvl2pPr>
    <a:lvl3pPr marL="914400" algn="l" rtl="0" eaLnBrk="0" fontAlgn="base" hangingPunct="0">
      <a:spcBef>
        <a:spcPct val="0"/>
      </a:spcBef>
      <a:spcAft>
        <a:spcPct val="0"/>
      </a:spcAft>
      <a:defRPr sz="4400" kern="1200">
        <a:solidFill>
          <a:schemeClr val="tx1"/>
        </a:solidFill>
        <a:latin typeface="Tahoma" charset="0"/>
        <a:ea typeface="ＭＳ Ｐゴシック" charset="-128"/>
        <a:cs typeface="+mn-cs"/>
      </a:defRPr>
    </a:lvl3pPr>
    <a:lvl4pPr marL="1371600" algn="l" rtl="0" eaLnBrk="0" fontAlgn="base" hangingPunct="0">
      <a:spcBef>
        <a:spcPct val="0"/>
      </a:spcBef>
      <a:spcAft>
        <a:spcPct val="0"/>
      </a:spcAft>
      <a:defRPr sz="4400" kern="1200">
        <a:solidFill>
          <a:schemeClr val="tx1"/>
        </a:solidFill>
        <a:latin typeface="Tahoma" charset="0"/>
        <a:ea typeface="ＭＳ Ｐゴシック" charset="-128"/>
        <a:cs typeface="+mn-cs"/>
      </a:defRPr>
    </a:lvl4pPr>
    <a:lvl5pPr marL="1828800" algn="l" rtl="0" eaLnBrk="0" fontAlgn="base" hangingPunct="0">
      <a:spcBef>
        <a:spcPct val="0"/>
      </a:spcBef>
      <a:spcAft>
        <a:spcPct val="0"/>
      </a:spcAft>
      <a:defRPr sz="4400" kern="1200">
        <a:solidFill>
          <a:schemeClr val="tx1"/>
        </a:solidFill>
        <a:latin typeface="Tahoma" charset="0"/>
        <a:ea typeface="ＭＳ Ｐゴシック" charset="-128"/>
        <a:cs typeface="+mn-cs"/>
      </a:defRPr>
    </a:lvl5pPr>
    <a:lvl6pPr marL="2286000" algn="l" defTabSz="914400" rtl="0" eaLnBrk="1" latinLnBrk="0" hangingPunct="1">
      <a:defRPr sz="4400" kern="1200">
        <a:solidFill>
          <a:schemeClr val="tx1"/>
        </a:solidFill>
        <a:latin typeface="Tahoma" charset="0"/>
        <a:ea typeface="ＭＳ Ｐゴシック" charset="-128"/>
        <a:cs typeface="+mn-cs"/>
      </a:defRPr>
    </a:lvl6pPr>
    <a:lvl7pPr marL="2743200" algn="l" defTabSz="914400" rtl="0" eaLnBrk="1" latinLnBrk="0" hangingPunct="1">
      <a:defRPr sz="4400" kern="1200">
        <a:solidFill>
          <a:schemeClr val="tx1"/>
        </a:solidFill>
        <a:latin typeface="Tahoma" charset="0"/>
        <a:ea typeface="ＭＳ Ｐゴシック" charset="-128"/>
        <a:cs typeface="+mn-cs"/>
      </a:defRPr>
    </a:lvl7pPr>
    <a:lvl8pPr marL="3200400" algn="l" defTabSz="914400" rtl="0" eaLnBrk="1" latinLnBrk="0" hangingPunct="1">
      <a:defRPr sz="4400" kern="1200">
        <a:solidFill>
          <a:schemeClr val="tx1"/>
        </a:solidFill>
        <a:latin typeface="Tahoma" charset="0"/>
        <a:ea typeface="ＭＳ Ｐゴシック" charset="-128"/>
        <a:cs typeface="+mn-cs"/>
      </a:defRPr>
    </a:lvl8pPr>
    <a:lvl9pPr marL="3657600" algn="l" defTabSz="914400" rtl="0" eaLnBrk="1" latinLnBrk="0" hangingPunct="1">
      <a:defRPr sz="4400" kern="1200">
        <a:solidFill>
          <a:schemeClr val="tx1"/>
        </a:solidFill>
        <a:latin typeface="Tahom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145C"/>
    <a:srgbClr val="301680"/>
    <a:srgbClr val="1B0E3E"/>
    <a:srgbClr val="240C2F"/>
    <a:srgbClr val="981C94"/>
    <a:srgbClr val="FF1718"/>
    <a:srgbClr val="22FF43"/>
    <a:srgbClr val="0B21C1"/>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850"/>
    <p:restoredTop sz="94282"/>
  </p:normalViewPr>
  <p:slideViewPr>
    <p:cSldViewPr>
      <p:cViewPr varScale="1">
        <p:scale>
          <a:sx n="95" d="100"/>
          <a:sy n="95" d="100"/>
        </p:scale>
        <p:origin x="176" y="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uy/Desktop/PAF%20audit%20pie%20cha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Guy/Documents/Website/AF%20cryoalloon%20audit%20pie%20charts%20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Guy/Desktop/PAF%20audit%20pie%20char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Users/Guy/Documents/Website/AF%20cryoalloon%20audit%20pie%20charts%202025.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Guy/Documents/Website/AF%20cryoalloon%20audit%20pie%20charts%202025.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a:t>% with any </a:t>
            </a:r>
            <a:r>
              <a:rPr lang="en-GB" sz="1600" baseline="0"/>
              <a:t>atrial arrhythmia recurrence &gt; 30 seconds</a:t>
            </a:r>
            <a:endParaRPr lang="en-GB"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dirty="0">
                <a:solidFill>
                  <a:srgbClr val="FF0000"/>
                </a:solidFill>
              </a:rPr>
              <a:t>% freedom from any </a:t>
            </a:r>
            <a:r>
              <a:rPr lang="en-GB" sz="1400" b="1" baseline="0" dirty="0">
                <a:solidFill>
                  <a:srgbClr val="FF0000"/>
                </a:solidFill>
              </a:rPr>
              <a:t>atrial arrhythmia recurrence &gt; 30 seconds during the 2 years following </a:t>
            </a:r>
            <a:r>
              <a:rPr lang="en-GB" sz="1400" b="1" baseline="0" dirty="0" err="1">
                <a:solidFill>
                  <a:srgbClr val="FF0000"/>
                </a:solidFill>
              </a:rPr>
              <a:t>ablatlon</a:t>
            </a:r>
            <a:endParaRPr lang="en-GB" sz="1400" b="1" dirty="0">
              <a:solidFill>
                <a:srgbClr val="FF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FFC-B346-87E0-4FBBDC85887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FFC-B346-87E0-4FBBDC85887C}"/>
              </c:ext>
            </c:extLst>
          </c:dPt>
          <c:dLbls>
            <c:dLbl>
              <c:idx val="0"/>
              <c:layout>
                <c:manualLayout>
                  <c:x val="-0.14262068603584857"/>
                  <c:y val="-0.2214856359580926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fld id="{B329AA9D-0D4C-AD42-A8AF-8D431689201B}" type="VALUE">
                      <a:rPr lang="en-US">
                        <a:solidFill>
                          <a:schemeClr val="bg1"/>
                        </a:solidFill>
                      </a:rPr>
                      <a:pPr>
                        <a:defRPr sz="2000">
                          <a:solidFill>
                            <a:schemeClr val="bg1"/>
                          </a:solidFill>
                        </a:defRPr>
                      </a:pPr>
                      <a:t>[VALUE]</a:t>
                    </a:fld>
                    <a:r>
                      <a:rPr lang="en-US">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FC-B346-87E0-4FBBDC85887C}"/>
                </c:ext>
              </c:extLst>
            </c:dLbl>
            <c:dLbl>
              <c:idx val="1"/>
              <c:layout>
                <c:manualLayout>
                  <c:x val="0.11224593140378072"/>
                  <c:y val="8.1570678744730174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fld id="{37BB0C64-13F4-0D46-90E0-FB80AC95CAA5}" type="VALUE">
                      <a:rPr lang="en-US"/>
                      <a:pPr>
                        <a:defRPr sz="2000"/>
                      </a:pPr>
                      <a:t>[VALUE]</a:t>
                    </a:fld>
                    <a:r>
                      <a:rPr lang="en-US"/>
                      <a:t>%</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1858107361590389"/>
                      <c:h val="9.0662000807318038E-2"/>
                    </c:manualLayout>
                  </c15:layout>
                  <c15:dlblFieldTable/>
                  <c15:showDataLabelsRange val="0"/>
                </c:ext>
                <c:ext xmlns:c16="http://schemas.microsoft.com/office/drawing/2014/chart" uri="{C3380CC4-5D6E-409C-BE32-E72D297353CC}">
                  <c16:uniqueId val="{00000003-EFFC-B346-87E0-4FBBDC85887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Freedom from AF at 2 years</c:v>
                </c:pt>
                <c:pt idx="1">
                  <c:v>Recurrence by 2 years</c:v>
                </c:pt>
              </c:strCache>
            </c:strRef>
          </c:cat>
          <c:val>
            <c:numRef>
              <c:f>Sheet1!$B$1:$B$2</c:f>
              <c:numCache>
                <c:formatCode>General</c:formatCode>
                <c:ptCount val="2"/>
                <c:pt idx="0">
                  <c:v>85</c:v>
                </c:pt>
                <c:pt idx="1">
                  <c:v>15</c:v>
                </c:pt>
              </c:numCache>
            </c:numRef>
          </c:val>
          <c:extLst>
            <c:ext xmlns:c16="http://schemas.microsoft.com/office/drawing/2014/chart" uri="{C3380CC4-5D6E-409C-BE32-E72D297353CC}">
              <c16:uniqueId val="{00000004-EFFC-B346-87E0-4FBBDC85887C}"/>
            </c:ext>
          </c:extLst>
        </c:ser>
        <c:dLbls>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a:t>% with any </a:t>
            </a:r>
            <a:r>
              <a:rPr lang="en-GB" sz="1600" baseline="0"/>
              <a:t>atrial arrhythmia recurrence &gt; 30 seconds</a:t>
            </a:r>
            <a:endParaRPr lang="en-GB"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t>% freedom from any </a:t>
            </a:r>
            <a:r>
              <a:rPr lang="en-GB" sz="1400" baseline="0"/>
              <a:t>atrial arrhythmia recurrence &gt; 30 seconds during the 2 years following ablatlon</a:t>
            </a:r>
            <a:endParaRPr lang="en-GB" sz="1400"/>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1"/>
          <c:order val="0"/>
          <c:dLbls>
            <c:dLbl>
              <c:idx val="0"/>
              <c:layout>
                <c:manualLayout>
                  <c:x val="-0.24110142583528402"/>
                  <c:y val="-0.12808255132492"/>
                </c:manualLayout>
              </c:layout>
              <c:tx>
                <c:rich>
                  <a:bodyPr wrap="square" lIns="38100" tIns="19050" rIns="38100" bIns="19050" anchor="ctr">
                    <a:spAutoFit/>
                  </a:bodyPr>
                  <a:lstStyle/>
                  <a:p>
                    <a:pPr>
                      <a:defRPr sz="2000">
                        <a:solidFill>
                          <a:schemeClr val="bg1"/>
                        </a:solidFill>
                      </a:defRPr>
                    </a:pPr>
                    <a:fld id="{EE0483E5-FA8D-594C-902E-5B7B3CE8CFC2}" type="VALUE">
                      <a:rPr lang="en-US" sz="2000">
                        <a:solidFill>
                          <a:schemeClr val="bg1"/>
                        </a:solidFill>
                      </a:rPr>
                      <a:pPr>
                        <a:defRPr sz="2000">
                          <a:solidFill>
                            <a:schemeClr val="bg1"/>
                          </a:solidFill>
                        </a:defRPr>
                      </a:pPr>
                      <a:t>[VALUE]</a:t>
                    </a:fld>
                    <a:r>
                      <a:rPr lang="en-US" sz="2000">
                        <a:solidFill>
                          <a:schemeClr val="bg1"/>
                        </a:solidFill>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102-C749-BA3E-E10887A62059}"/>
                </c:ext>
              </c:extLst>
            </c:dLbl>
            <c:dLbl>
              <c:idx val="1"/>
              <c:layout>
                <c:manualLayout>
                  <c:x val="0.17235233028303895"/>
                  <c:y val="4.4959311592900203E-2"/>
                </c:manualLayout>
              </c:layout>
              <c:tx>
                <c:rich>
                  <a:bodyPr/>
                  <a:lstStyle/>
                  <a:p>
                    <a:fld id="{ABB4301E-535F-5446-B297-2B5EAD7E782D}" type="VALUE">
                      <a:rPr lang="en-US" sz="2000"/>
                      <a:pPr/>
                      <a:t>[VALUE]</a:t>
                    </a:fld>
                    <a:r>
                      <a:rPr lang="en-US" sz="200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02-C749-BA3E-E10887A62059}"/>
                </c:ext>
              </c:extLst>
            </c:dLbl>
            <c:spPr>
              <a:noFill/>
              <a:ln>
                <a:noFill/>
              </a:ln>
              <a:effectLst/>
            </c:spPr>
            <c:txPr>
              <a:bodyPr wrap="square" lIns="38100" tIns="19050" rIns="38100" bIns="19050" anchor="ctr">
                <a:spAutoFit/>
              </a:bodyPr>
              <a:lstStyle/>
              <a:p>
                <a:pPr>
                  <a:defRPr sz="20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Sheet2!$A$1:$A$2</c:f>
              <c:strCache>
                <c:ptCount val="2"/>
                <c:pt idx="0">
                  <c:v>Freedom from AF at 2 years</c:v>
                </c:pt>
                <c:pt idx="1">
                  <c:v>Recurrence by 2 years</c:v>
                </c:pt>
              </c:strCache>
            </c:strRef>
          </c:cat>
          <c:val>
            <c:numRef>
              <c:f>Sheet2!$B$1:$B$2</c:f>
              <c:numCache>
                <c:formatCode>General</c:formatCode>
                <c:ptCount val="2"/>
                <c:pt idx="0">
                  <c:v>59</c:v>
                </c:pt>
                <c:pt idx="1">
                  <c:v>41</c:v>
                </c:pt>
              </c:numCache>
            </c:numRef>
          </c:val>
          <c:extLst>
            <c:ext xmlns:c16="http://schemas.microsoft.com/office/drawing/2014/chart" uri="{C3380CC4-5D6E-409C-BE32-E72D297353CC}">
              <c16:uniqueId val="{00000002-F102-C749-BA3E-E10887A62059}"/>
            </c:ext>
          </c:extLst>
        </c:ser>
        <c:ser>
          <c:idx val="0"/>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4-F102-C749-BA3E-E10887A6205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6-F102-C749-BA3E-E10887A62059}"/>
              </c:ext>
            </c:extLst>
          </c:dPt>
          <c:dLbls>
            <c:dLbl>
              <c:idx val="0"/>
              <c:layout>
                <c:manualLayout>
                  <c:x val="-0.26924485760865796"/>
                  <c:y val="-0.37077198558011576"/>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fld id="{B329AA9D-0D4C-AD42-A8AF-8D431689201B}" type="VALUE">
                      <a:rPr lang="en-US">
                        <a:solidFill>
                          <a:schemeClr val="bg1"/>
                        </a:solidFill>
                      </a:rPr>
                      <a:pPr>
                        <a:defRPr sz="2000" b="0" i="0" u="none" strike="noStrike" kern="1200" baseline="0">
                          <a:solidFill>
                            <a:schemeClr val="bg1"/>
                          </a:solidFill>
                          <a:latin typeface="+mn-lt"/>
                          <a:ea typeface="+mn-ea"/>
                          <a:cs typeface="+mn-cs"/>
                        </a:defRPr>
                      </a:pPr>
                      <a:t>[VALUE]</a:t>
                    </a:fld>
                    <a:r>
                      <a:rPr lang="en-US">
                        <a:solidFill>
                          <a:schemeClr val="bg1"/>
                        </a:solidFill>
                      </a:rPr>
                      <a:t>%</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102-C749-BA3E-E10887A62059}"/>
                </c:ext>
              </c:extLst>
            </c:dLbl>
            <c:dLbl>
              <c:idx val="1"/>
              <c:layout>
                <c:manualLayout>
                  <c:x val="0.1385551007665892"/>
                  <c:y val="0.10867446162603168"/>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fld id="{37BB0C64-13F4-0D46-90E0-FB80AC95CAA5}" type="VALUE">
                      <a:rPr lang="en-US"/>
                      <a:pPr>
                        <a:defRPr sz="2000" b="0" i="0" u="none" strike="noStrike" kern="1200" baseline="0">
                          <a:solidFill>
                            <a:schemeClr val="tx1">
                              <a:lumMod val="75000"/>
                              <a:lumOff val="25000"/>
                            </a:schemeClr>
                          </a:solidFill>
                          <a:latin typeface="+mn-lt"/>
                          <a:ea typeface="+mn-ea"/>
                          <a:cs typeface="+mn-cs"/>
                        </a:defRPr>
                      </a:pPr>
                      <a:t>[VALUE]</a:t>
                    </a:fld>
                    <a:r>
                      <a:rPr lang="en-US"/>
                      <a:t>%</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102-C749-BA3E-E10887A6205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Freedom from AF at 2 years</c:v>
                </c:pt>
                <c:pt idx="1">
                  <c:v>Recurrence by 2 years</c:v>
                </c:pt>
              </c:strCache>
            </c:strRef>
          </c:cat>
          <c:val>
            <c:numRef>
              <c:f>Sheet1!$B$1:$B$2</c:f>
              <c:numCache>
                <c:formatCode>General</c:formatCode>
                <c:ptCount val="2"/>
                <c:pt idx="0">
                  <c:v>85</c:v>
                </c:pt>
                <c:pt idx="1">
                  <c:v>15</c:v>
                </c:pt>
              </c:numCache>
            </c:numRef>
          </c:val>
          <c:extLst>
            <c:ext xmlns:c16="http://schemas.microsoft.com/office/drawing/2014/chart" uri="{C3380CC4-5D6E-409C-BE32-E72D297353CC}">
              <c16:uniqueId val="{00000007-F102-C749-BA3E-E10887A62059}"/>
            </c:ext>
          </c:extLst>
        </c:ser>
        <c:dLbls>
          <c:showLegendKey val="0"/>
          <c:showVal val="1"/>
          <c:showCatName val="0"/>
          <c:showSerName val="0"/>
          <c:showPercent val="0"/>
          <c:showBubbleSize val="0"/>
          <c:showLeaderLines val="1"/>
        </c:dLbls>
      </c:pie3DChart>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Complications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81B-2E40-B985-B581521732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81B-2E40-B985-B581521732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81B-2E40-B985-B581521732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81B-2E40-B985-B5815217327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81B-2E40-B985-B5815217327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81B-2E40-B985-B58152173276}"/>
              </c:ext>
            </c:extLst>
          </c:dPt>
          <c:cat>
            <c:strRef>
              <c:f>Sheet3!$A$1:$A$6</c:f>
              <c:strCache>
                <c:ptCount val="6"/>
                <c:pt idx="0">
                  <c:v>No complications</c:v>
                </c:pt>
                <c:pt idx="1">
                  <c:v>Groin bruise</c:v>
                </c:pt>
                <c:pt idx="2">
                  <c:v>Persistent diaphragm weakness</c:v>
                </c:pt>
                <c:pt idx="3">
                  <c:v>Pericardial drain</c:v>
                </c:pt>
                <c:pt idx="4">
                  <c:v>Pneumothorax</c:v>
                </c:pt>
                <c:pt idx="5">
                  <c:v>Eye abraision </c:v>
                </c:pt>
              </c:strCache>
            </c:strRef>
          </c:cat>
          <c:val>
            <c:numRef>
              <c:f>Sheet3!$B$1:$B$6</c:f>
              <c:numCache>
                <c:formatCode>General</c:formatCode>
                <c:ptCount val="6"/>
                <c:pt idx="0">
                  <c:v>96</c:v>
                </c:pt>
                <c:pt idx="1">
                  <c:v>2</c:v>
                </c:pt>
                <c:pt idx="2">
                  <c:v>0.5</c:v>
                </c:pt>
                <c:pt idx="3">
                  <c:v>0.5</c:v>
                </c:pt>
                <c:pt idx="4">
                  <c:v>0.5</c:v>
                </c:pt>
                <c:pt idx="5">
                  <c:v>0.5</c:v>
                </c:pt>
              </c:numCache>
            </c:numRef>
          </c:val>
          <c:extLst>
            <c:ext xmlns:c16="http://schemas.microsoft.com/office/drawing/2014/chart" uri="{C3380CC4-5D6E-409C-BE32-E72D297353CC}">
              <c16:uniqueId val="{0000000C-C81B-2E40-B985-B5815217327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1-11T10:49:30.567"/>
    </inkml:context>
    <inkml:brush xml:id="br0">
      <inkml:brushProperty name="width" value="0.05" units="cm"/>
      <inkml:brushProperty name="height" value="0.05" units="cm"/>
      <inkml:brushProperty name="color" value="#849398"/>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09" charset="0"/>
                <a:ea typeface="+mn-ea"/>
                <a:cs typeface="+mn-cs"/>
              </a:defRPr>
            </a:lvl1pPr>
          </a:lstStyle>
          <a:p>
            <a:pPr>
              <a:defRPr/>
            </a:pPr>
            <a:endParaRPr lang="en-GB"/>
          </a:p>
        </p:txBody>
      </p:sp>
      <p:sp>
        <p:nvSpPr>
          <p:cNvPr id="256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09" charset="0"/>
                <a:ea typeface="+mn-ea"/>
                <a:cs typeface="+mn-cs"/>
              </a:defRPr>
            </a:lvl1pPr>
          </a:lstStyle>
          <a:p>
            <a:pPr>
              <a:defRPr/>
            </a:pPr>
            <a:endParaRPr lang="en-GB"/>
          </a:p>
        </p:txBody>
      </p:sp>
      <p:sp>
        <p:nvSpPr>
          <p:cNvPr id="186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09" charset="0"/>
                <a:ea typeface="+mn-ea"/>
                <a:cs typeface="+mn-cs"/>
              </a:defRPr>
            </a:lvl1pPr>
          </a:lstStyle>
          <a:p>
            <a:pPr>
              <a:defRPr/>
            </a:pPr>
            <a:endParaRPr lang="en-GB"/>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defRPr>
            </a:lvl1pPr>
          </a:lstStyle>
          <a:p>
            <a:pPr>
              <a:defRPr/>
            </a:pPr>
            <a:fld id="{4EC6775B-9365-B94C-8E91-B94432ED5FDA}" type="slidenum">
              <a:rPr lang="en-GB" altLang="en-US"/>
              <a:pPr>
                <a:defRPr/>
              </a:pPr>
              <a:t>‹#›</a:t>
            </a:fld>
            <a:endParaRPr lang="en-GB" altLang="en-US"/>
          </a:p>
        </p:txBody>
      </p:sp>
    </p:spTree>
    <p:extLst>
      <p:ext uri="{BB962C8B-B14F-4D97-AF65-F5344CB8AC3E}">
        <p14:creationId xmlns:p14="http://schemas.microsoft.com/office/powerpoint/2010/main" val="1759354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a:ln/>
        </p:spPr>
      </p:sp>
      <p:sp>
        <p:nvSpPr>
          <p:cNvPr id="188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a:latin typeface="Times New Roman" charset="0"/>
              <a:ea typeface="ＭＳ Ｐゴシック" charset="-128"/>
            </a:endParaRPr>
          </a:p>
        </p:txBody>
      </p:sp>
      <p:sp>
        <p:nvSpPr>
          <p:cNvPr id="188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ahoma" charset="0"/>
                <a:ea typeface="ＭＳ Ｐゴシック" charset="-128"/>
              </a:defRPr>
            </a:lvl1pPr>
            <a:lvl2pPr marL="742950" indent="-285750">
              <a:defRPr sz="4400">
                <a:solidFill>
                  <a:schemeClr val="tx1"/>
                </a:solidFill>
                <a:latin typeface="Tahoma" charset="0"/>
                <a:ea typeface="ＭＳ Ｐゴシック" charset="-128"/>
              </a:defRPr>
            </a:lvl2pPr>
            <a:lvl3pPr marL="1143000" indent="-228600">
              <a:defRPr sz="4400">
                <a:solidFill>
                  <a:schemeClr val="tx1"/>
                </a:solidFill>
                <a:latin typeface="Tahoma" charset="0"/>
                <a:ea typeface="ＭＳ Ｐゴシック" charset="-128"/>
              </a:defRPr>
            </a:lvl3pPr>
            <a:lvl4pPr marL="1600200" indent="-228600">
              <a:defRPr sz="4400">
                <a:solidFill>
                  <a:schemeClr val="tx1"/>
                </a:solidFill>
                <a:latin typeface="Tahoma" charset="0"/>
                <a:ea typeface="ＭＳ Ｐゴシック" charset="-128"/>
              </a:defRPr>
            </a:lvl4pPr>
            <a:lvl5pPr marL="2057400" indent="-22860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fld id="{94A5566B-417B-9349-AEA4-F3542275CC2E}" type="slidenum">
              <a:rPr lang="en-GB" altLang="en-US" sz="1200">
                <a:latin typeface="Times New Roman" charset="0"/>
              </a:rPr>
              <a:pPr/>
              <a:t>1</a:t>
            </a:fld>
            <a:endParaRPr lang="en-GB" altLang="en-US" sz="1200">
              <a:latin typeface="Times New Roman" charset="0"/>
            </a:endParaRPr>
          </a:p>
        </p:txBody>
      </p:sp>
    </p:spTree>
    <p:extLst>
      <p:ext uri="{BB962C8B-B14F-4D97-AF65-F5344CB8AC3E}">
        <p14:creationId xmlns:p14="http://schemas.microsoft.com/office/powerpoint/2010/main" val="380409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1F93F1B4-1F2B-784B-977C-9EF28A717D4E}" type="slidenum">
              <a:rPr lang="en-GB" altLang="en-US">
                <a:solidFill>
                  <a:srgbClr val="000000"/>
                </a:solidFill>
                <a:latin typeface="Calibri" charset="0"/>
              </a:rPr>
              <a:pPr>
                <a:spcBef>
                  <a:spcPct val="0"/>
                </a:spcBef>
              </a:pPr>
              <a:t>10</a:t>
            </a:fld>
            <a:endParaRPr lang="en-GB" altLang="en-US">
              <a:solidFill>
                <a:srgbClr val="000000"/>
              </a:solidFill>
              <a:latin typeface="Calibri" charset="0"/>
            </a:endParaRPr>
          </a:p>
        </p:txBody>
      </p:sp>
      <p:sp>
        <p:nvSpPr>
          <p:cNvPr id="19968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99683" name="Rectangle 3"/>
          <p:cNvSpPr>
            <a:spLocks noGrp="1" noChangeArrowheads="1"/>
          </p:cNvSpPr>
          <p:nvPr>
            <p:ph type="body" idx="1"/>
          </p:nvPr>
        </p:nvSpPr>
        <p:spPr>
          <a:solidFill>
            <a:srgbClr val="FFFFFF"/>
          </a:solidFill>
          <a:ln>
            <a:solidFill>
              <a:srgbClr val="000000"/>
            </a:solidFill>
          </a:ln>
        </p:spPr>
        <p:txBody>
          <a:bodyPr/>
          <a:lstStyle/>
          <a:p>
            <a:r>
              <a:rPr lang="en-GB" altLang="en-US">
                <a:latin typeface="Times New Roman" charset="0"/>
                <a:ea typeface="ＭＳ Ｐゴシック" charset="-128"/>
              </a:rPr>
              <a:t>This is done by inserting a ring shaped catheter into the vein and using it to identify the channel of tissue that conducts the electrical activity from the source of the ectopic abnormal beats into the left atrium. By identifying which part of the ring shaped catheter is activating it is then possible to direct RF to that part therefore disconnecting the ectopic source from the atrium and thereby eliminating the atrial fibrillation. On the left is an X-ray image of a vein into which X-ray dye has been injected which is running from the lung into the atrium via the vein. On the right is a diagram of the ring shaped catheter inserted into the vein in order to identify the location of the tissue connecting the ectopic source to the atrium. However this technique only works for AF that is caused by ectopic beats and stops on its own if the ectopics are removed. Treating AF that persists is more difficult.</a:t>
            </a:r>
          </a:p>
        </p:txBody>
      </p:sp>
    </p:spTree>
    <p:extLst>
      <p:ext uri="{BB962C8B-B14F-4D97-AF65-F5344CB8AC3E}">
        <p14:creationId xmlns:p14="http://schemas.microsoft.com/office/powerpoint/2010/main" val="202629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a:spcBef>
                <a:spcPct val="0"/>
              </a:spcBef>
            </a:pPr>
            <a:endParaRPr lang="en-GB"/>
          </a:p>
        </p:txBody>
      </p:sp>
      <p:sp>
        <p:nvSpPr>
          <p:cNvPr id="61444" name="Slide Number Placeholder 3"/>
          <p:cNvSpPr>
            <a:spLocks noGrp="1"/>
          </p:cNvSpPr>
          <p:nvPr>
            <p:ph type="sldNum" sz="quarter" idx="5"/>
          </p:nvPr>
        </p:nvSpPr>
        <p:spPr bwMode="auto">
          <a:noFill/>
          <a:ln>
            <a:miter lim="800000"/>
            <a:headEnd/>
            <a:tailEnd/>
          </a:ln>
        </p:spPr>
        <p:txBody>
          <a:bodyPr/>
          <a:lstStyle/>
          <a:p>
            <a:fld id="{A62CC4DD-5053-6D49-898F-84FBF21C9510}" type="slidenum">
              <a:rPr lang="en-GB"/>
              <a:pPr/>
              <a:t>16</a:t>
            </a:fld>
            <a:endParaRPr lang="en-GB"/>
          </a:p>
        </p:txBody>
      </p:sp>
    </p:spTree>
    <p:extLst>
      <p:ext uri="{BB962C8B-B14F-4D97-AF65-F5344CB8AC3E}">
        <p14:creationId xmlns:p14="http://schemas.microsoft.com/office/powerpoint/2010/main" val="114823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EC6775B-9365-B94C-8E91-B94432ED5FDA}" type="slidenum">
              <a:rPr lang="en-GB" altLang="en-US" smtClean="0"/>
              <a:pPr>
                <a:defRPr/>
              </a:pPr>
              <a:t>19</a:t>
            </a:fld>
            <a:endParaRPr lang="en-GB" altLang="en-US"/>
          </a:p>
        </p:txBody>
      </p:sp>
    </p:spTree>
    <p:extLst>
      <p:ext uri="{BB962C8B-B14F-4D97-AF65-F5344CB8AC3E}">
        <p14:creationId xmlns:p14="http://schemas.microsoft.com/office/powerpoint/2010/main" val="38942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EC6775B-9365-B94C-8E91-B94432ED5FDA}" type="slidenum">
              <a:rPr lang="en-GB" altLang="en-US" smtClean="0"/>
              <a:pPr>
                <a:defRPr/>
              </a:pPr>
              <a:t>22</a:t>
            </a:fld>
            <a:endParaRPr lang="en-GB" altLang="en-US"/>
          </a:p>
        </p:txBody>
      </p:sp>
    </p:spTree>
    <p:extLst>
      <p:ext uri="{BB962C8B-B14F-4D97-AF65-F5344CB8AC3E}">
        <p14:creationId xmlns:p14="http://schemas.microsoft.com/office/powerpoint/2010/main" val="147517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24F76D-651B-8442-8B6E-BDD047A43E4A}" type="slidenum">
              <a:rPr lang="en-GB"/>
              <a:pPr/>
              <a:t>25</a:t>
            </a:fld>
            <a:endParaRPr lang="en-GB"/>
          </a:p>
        </p:txBody>
      </p:sp>
      <p:sp>
        <p:nvSpPr>
          <p:cNvPr id="1454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5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5533" tIns="42766" rIns="85533" bIns="42766">
            <a:prstTxWarp prst="textNoShape">
              <a:avLst/>
            </a:prstTxWarp>
          </a:bodyPr>
          <a:lstStyle/>
          <a:p>
            <a:endParaRPr lang="en-US"/>
          </a:p>
        </p:txBody>
      </p:sp>
    </p:spTree>
    <p:extLst>
      <p:ext uri="{BB962C8B-B14F-4D97-AF65-F5344CB8AC3E}">
        <p14:creationId xmlns:p14="http://schemas.microsoft.com/office/powerpoint/2010/main" val="49721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4103"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4104"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7"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E4F32C2D-9AD0-7D48-A7B0-4B391A1EDC9C}" type="slidenum">
              <a:rPr lang="en-US" altLang="en-US"/>
              <a:pPr>
                <a:defRPr/>
              </a:pPr>
              <a:t>‹#›</a:t>
            </a:fld>
            <a:endParaRPr lang="en-US" altLang="en-US"/>
          </a:p>
        </p:txBody>
      </p:sp>
    </p:spTree>
    <p:extLst>
      <p:ext uri="{BB962C8B-B14F-4D97-AF65-F5344CB8AC3E}">
        <p14:creationId xmlns:p14="http://schemas.microsoft.com/office/powerpoint/2010/main" val="72976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B12F56-A248-8448-A66D-DBAB5394AB92}" type="slidenum">
              <a:rPr lang="en-US" altLang="en-US"/>
              <a:pPr>
                <a:defRPr/>
              </a:pPr>
              <a:t>‹#›</a:t>
            </a:fld>
            <a:endParaRPr lang="en-US" altLang="en-US"/>
          </a:p>
        </p:txBody>
      </p:sp>
    </p:spTree>
    <p:extLst>
      <p:ext uri="{BB962C8B-B14F-4D97-AF65-F5344CB8AC3E}">
        <p14:creationId xmlns:p14="http://schemas.microsoft.com/office/powerpoint/2010/main" val="48543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37603E-4ECA-7742-9647-C23D4A3F83B4}"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B3D4879-BC9C-224A-9863-4DF06E048D7E}" type="slidenum">
              <a:rPr lang="en-US" altLang="en-US"/>
              <a:pPr>
                <a:defRPr/>
              </a:pPr>
              <a:t>‹#›</a:t>
            </a:fld>
            <a:endParaRPr lang="en-US" altLang="en-US"/>
          </a:p>
        </p:txBody>
      </p:sp>
    </p:spTree>
    <p:extLst>
      <p:ext uri="{BB962C8B-B14F-4D97-AF65-F5344CB8AC3E}">
        <p14:creationId xmlns:p14="http://schemas.microsoft.com/office/powerpoint/2010/main" val="1615184206"/>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09D86EE7-5900-4243-808D-A04210B22B7F}"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2B604A-F111-2E49-87CB-19438E6A0715}" type="slidenum">
              <a:rPr lang="en-US" altLang="en-US"/>
              <a:pPr>
                <a:defRPr/>
              </a:pPr>
              <a:t>‹#›</a:t>
            </a:fld>
            <a:endParaRPr lang="en-US" altLang="en-US"/>
          </a:p>
        </p:txBody>
      </p:sp>
    </p:spTree>
    <p:extLst>
      <p:ext uri="{BB962C8B-B14F-4D97-AF65-F5344CB8AC3E}">
        <p14:creationId xmlns:p14="http://schemas.microsoft.com/office/powerpoint/2010/main" val="5266772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D1346D4A-CBD1-934B-9A8C-7E64054B797A}"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4E52018C-92FF-5741-81E0-27EF521E0AE7}" type="slidenum">
              <a:rPr lang="en-US" altLang="en-US"/>
              <a:pPr>
                <a:defRPr/>
              </a:pPr>
              <a:t>‹#›</a:t>
            </a:fld>
            <a:endParaRPr lang="en-US" altLang="en-US"/>
          </a:p>
        </p:txBody>
      </p:sp>
    </p:spTree>
    <p:extLst>
      <p:ext uri="{BB962C8B-B14F-4D97-AF65-F5344CB8AC3E}">
        <p14:creationId xmlns:p14="http://schemas.microsoft.com/office/powerpoint/2010/main" val="2083876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A5834140-EFBA-0F48-9DF7-9C0EA6440DD1}"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87E3629-FE3D-8740-B2D9-19C1C305D541}" type="slidenum">
              <a:rPr lang="en-US" altLang="en-US"/>
              <a:pPr>
                <a:defRPr/>
              </a:pPr>
              <a:t>‹#›</a:t>
            </a:fld>
            <a:endParaRPr lang="en-US" altLang="en-US"/>
          </a:p>
        </p:txBody>
      </p:sp>
    </p:spTree>
    <p:extLst>
      <p:ext uri="{BB962C8B-B14F-4D97-AF65-F5344CB8AC3E}">
        <p14:creationId xmlns:p14="http://schemas.microsoft.com/office/powerpoint/2010/main" val="4071165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2578D820-4C0A-4047-B2C3-D76F4365BB75}"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08683F5-DA2A-C74F-81B5-2AB25E17D3C4}" type="slidenum">
              <a:rPr lang="en-US" altLang="en-US"/>
              <a:pPr>
                <a:defRPr/>
              </a:pPr>
              <a:t>‹#›</a:t>
            </a:fld>
            <a:endParaRPr lang="en-US" altLang="en-US"/>
          </a:p>
        </p:txBody>
      </p:sp>
    </p:spTree>
    <p:extLst>
      <p:ext uri="{BB962C8B-B14F-4D97-AF65-F5344CB8AC3E}">
        <p14:creationId xmlns:p14="http://schemas.microsoft.com/office/powerpoint/2010/main" val="524132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D8C0F02D-3425-2944-A99F-EB621156A419}"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FBAB15B6-15A8-ED46-B617-CE1694B37D53}" type="slidenum">
              <a:rPr lang="en-US" altLang="en-US"/>
              <a:pPr>
                <a:defRPr/>
              </a:pPr>
              <a:t>‹#›</a:t>
            </a:fld>
            <a:endParaRPr lang="en-US" altLang="en-US"/>
          </a:p>
        </p:txBody>
      </p:sp>
    </p:spTree>
    <p:extLst>
      <p:ext uri="{BB962C8B-B14F-4D97-AF65-F5344CB8AC3E}">
        <p14:creationId xmlns:p14="http://schemas.microsoft.com/office/powerpoint/2010/main" val="1248227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E9A7AD4-A705-D347-A52B-054A123B1555}"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0742B2A6-0A95-BA4F-A729-B6504C37FEC8}" type="slidenum">
              <a:rPr lang="en-US" altLang="en-US"/>
              <a:pPr>
                <a:defRPr/>
              </a:pPr>
              <a:t>‹#›</a:t>
            </a:fld>
            <a:endParaRPr lang="en-US" altLang="en-US"/>
          </a:p>
        </p:txBody>
      </p:sp>
    </p:spTree>
    <p:extLst>
      <p:ext uri="{BB962C8B-B14F-4D97-AF65-F5344CB8AC3E}">
        <p14:creationId xmlns:p14="http://schemas.microsoft.com/office/powerpoint/2010/main" val="1952104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E0CDAA7E-DA93-C543-94DF-DA1BEED56DED}"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6D72D469-896D-A34B-BAD2-CF56E25B47CB}" type="slidenum">
              <a:rPr lang="en-US" altLang="en-US"/>
              <a:pPr>
                <a:defRPr/>
              </a:pPr>
              <a:t>‹#›</a:t>
            </a:fld>
            <a:endParaRPr lang="en-US" altLang="en-US"/>
          </a:p>
        </p:txBody>
      </p:sp>
    </p:spTree>
    <p:extLst>
      <p:ext uri="{BB962C8B-B14F-4D97-AF65-F5344CB8AC3E}">
        <p14:creationId xmlns:p14="http://schemas.microsoft.com/office/powerpoint/2010/main" val="1915261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6D0BBA4C-A72D-9B4C-AF2E-F551CBA300FB}"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647EAD89-EE1F-964D-8D09-E2595F190F8D}" type="slidenum">
              <a:rPr lang="en-US" altLang="en-US"/>
              <a:pPr>
                <a:defRPr/>
              </a:pPr>
              <a:t>‹#›</a:t>
            </a:fld>
            <a:endParaRPr lang="en-US" altLang="en-US"/>
          </a:p>
        </p:txBody>
      </p:sp>
    </p:spTree>
    <p:extLst>
      <p:ext uri="{BB962C8B-B14F-4D97-AF65-F5344CB8AC3E}">
        <p14:creationId xmlns:p14="http://schemas.microsoft.com/office/powerpoint/2010/main" val="11653934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26684B7-C3A1-7447-B25D-7976E3F722DF}"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D2D53D1-91AB-3D40-AA1D-7CA9C3BF15EA}" type="slidenum">
              <a:rPr lang="en-US" altLang="en-US"/>
              <a:pPr>
                <a:defRPr/>
              </a:pPr>
              <a:t>‹#›</a:t>
            </a:fld>
            <a:endParaRPr lang="en-US" altLang="en-US"/>
          </a:p>
        </p:txBody>
      </p:sp>
    </p:spTree>
    <p:extLst>
      <p:ext uri="{BB962C8B-B14F-4D97-AF65-F5344CB8AC3E}">
        <p14:creationId xmlns:p14="http://schemas.microsoft.com/office/powerpoint/2010/main" val="171734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C76E129-1489-B944-96A9-E30BE6805B23}" type="slidenum">
              <a:rPr lang="en-US" altLang="en-US"/>
              <a:pPr>
                <a:defRPr/>
              </a:pPr>
              <a:t>‹#›</a:t>
            </a:fld>
            <a:endParaRPr lang="en-US" altLang="en-US"/>
          </a:p>
        </p:txBody>
      </p:sp>
    </p:spTree>
    <p:extLst>
      <p:ext uri="{BB962C8B-B14F-4D97-AF65-F5344CB8AC3E}">
        <p14:creationId xmlns:p14="http://schemas.microsoft.com/office/powerpoint/2010/main" val="19821511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38B45B5-0A6F-774E-BFBD-0B1ED90068C9}"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9DC3014-70A4-9146-8329-A295C11CA090}" type="slidenum">
              <a:rPr lang="en-US" altLang="en-US"/>
              <a:pPr>
                <a:defRPr/>
              </a:pPr>
              <a:t>‹#›</a:t>
            </a:fld>
            <a:endParaRPr lang="en-US" altLang="en-US"/>
          </a:p>
        </p:txBody>
      </p:sp>
    </p:spTree>
    <p:extLst>
      <p:ext uri="{BB962C8B-B14F-4D97-AF65-F5344CB8AC3E}">
        <p14:creationId xmlns:p14="http://schemas.microsoft.com/office/powerpoint/2010/main" val="11685091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B4FEB84-B4AE-4C49-8E91-4A3B17162B4E}"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0E66E38-FA17-AE45-99BE-B941D433F0C9}" type="slidenum">
              <a:rPr lang="en-US" altLang="en-US"/>
              <a:pPr>
                <a:defRPr/>
              </a:pPr>
              <a:t>‹#›</a:t>
            </a:fld>
            <a:endParaRPr lang="en-US" altLang="en-US"/>
          </a:p>
        </p:txBody>
      </p:sp>
    </p:spTree>
    <p:extLst>
      <p:ext uri="{BB962C8B-B14F-4D97-AF65-F5344CB8AC3E}">
        <p14:creationId xmlns:p14="http://schemas.microsoft.com/office/powerpoint/2010/main" val="39467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7"/>
          <p:cNvSpPr>
            <a:spLocks noGrp="1"/>
          </p:cNvSpPr>
          <p:nvPr>
            <p:ph type="dt" sz="half" idx="15"/>
          </p:nvPr>
        </p:nvSpPr>
        <p:spPr/>
        <p:txBody>
          <a:bodyPr/>
          <a:lstStyle>
            <a:lvl1pPr fontAlgn="base">
              <a:spcBef>
                <a:spcPct val="0"/>
              </a:spcBef>
              <a:spcAft>
                <a:spcPct val="0"/>
              </a:spcAft>
              <a:defRPr>
                <a:ea typeface="ＭＳ Ｐゴシック" charset="0"/>
                <a:cs typeface="ＭＳ Ｐゴシック" charset="0"/>
              </a:defRPr>
            </a:lvl1pPr>
          </a:lstStyle>
          <a:p>
            <a:pPr>
              <a:defRPr/>
            </a:pPr>
            <a:fld id="{84B82477-D5D3-4181-8C11-75D0F2433A87}" type="datetime2">
              <a:rPr lang="en-US"/>
              <a:pPr>
                <a:defRPr/>
              </a:pPr>
              <a:t>Sunday, November 9, 2025</a:t>
            </a:fld>
            <a:endParaRPr lang="en-US" dirty="0"/>
          </a:p>
        </p:txBody>
      </p:sp>
      <p:sp>
        <p:nvSpPr>
          <p:cNvPr id="8" name="Slide Number Placeholder 8"/>
          <p:cNvSpPr>
            <a:spLocks noGrp="1"/>
          </p:cNvSpPr>
          <p:nvPr>
            <p:ph type="sldNum" sz="quarter" idx="16"/>
          </p:nvPr>
        </p:nvSpPr>
        <p:spPr/>
        <p:txBody>
          <a:bodyPr/>
          <a:lstStyle>
            <a:lvl1pPr fontAlgn="base">
              <a:spcBef>
                <a:spcPct val="0"/>
              </a:spcBef>
              <a:spcAft>
                <a:spcPct val="0"/>
              </a:spcAft>
              <a:defRPr>
                <a:ea typeface="ＭＳ Ｐゴシック" charset="0"/>
                <a:cs typeface="ＭＳ Ｐゴシック" charset="0"/>
              </a:defRPr>
            </a:lvl1pPr>
          </a:lstStyle>
          <a:p>
            <a:pPr>
              <a:defRPr/>
            </a:pPr>
            <a:fld id="{6757ADD7-EC13-504A-8380-3709331CED5D}" type="slidenum">
              <a:rPr lang="en-US"/>
              <a:pPr>
                <a:defRPr/>
              </a:pPr>
              <a:t>‹#›</a:t>
            </a:fld>
            <a:endParaRPr lang="en-US" dirty="0"/>
          </a:p>
        </p:txBody>
      </p:sp>
      <p:sp>
        <p:nvSpPr>
          <p:cNvPr id="9" name="Footer Placeholder 9"/>
          <p:cNvSpPr>
            <a:spLocks noGrp="1"/>
          </p:cNvSpPr>
          <p:nvPr>
            <p:ph type="ftr" sz="quarter" idx="17"/>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785793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0A1B6397-C183-2545-BA9D-AA51D854B429}"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FB3F832-6EA8-034F-8687-7723B71907FA}" type="slidenum">
              <a:rPr lang="en-US" altLang="en-US"/>
              <a:pPr>
                <a:defRPr/>
              </a:pPr>
              <a:t>‹#›</a:t>
            </a:fld>
            <a:endParaRPr lang="en-US" altLang="en-US"/>
          </a:p>
        </p:txBody>
      </p:sp>
    </p:spTree>
    <p:extLst>
      <p:ext uri="{BB962C8B-B14F-4D97-AF65-F5344CB8AC3E}">
        <p14:creationId xmlns:p14="http://schemas.microsoft.com/office/powerpoint/2010/main" val="19028369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5808C76-F534-964B-9E2D-6B22DBEEAB86}"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5E2C763-084F-4F48-9766-A95BE58B6ED9}" type="slidenum">
              <a:rPr lang="en-US" altLang="en-US"/>
              <a:pPr>
                <a:defRPr/>
              </a:pPr>
              <a:t>‹#›</a:t>
            </a:fld>
            <a:endParaRPr lang="en-US" altLang="en-US"/>
          </a:p>
        </p:txBody>
      </p:sp>
    </p:spTree>
    <p:extLst>
      <p:ext uri="{BB962C8B-B14F-4D97-AF65-F5344CB8AC3E}">
        <p14:creationId xmlns:p14="http://schemas.microsoft.com/office/powerpoint/2010/main" val="6549542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7ED73B4-9417-D34D-A363-6291B508CC0F}"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F73EAEE-4D5E-4D4E-95F8-B000FDC49445}" type="slidenum">
              <a:rPr lang="en-US" altLang="en-US"/>
              <a:pPr>
                <a:defRPr/>
              </a:pPr>
              <a:t>‹#›</a:t>
            </a:fld>
            <a:endParaRPr lang="en-US" altLang="en-US"/>
          </a:p>
        </p:txBody>
      </p:sp>
    </p:spTree>
    <p:extLst>
      <p:ext uri="{BB962C8B-B14F-4D97-AF65-F5344CB8AC3E}">
        <p14:creationId xmlns:p14="http://schemas.microsoft.com/office/powerpoint/2010/main" val="19625905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402BCADD-1081-A340-952C-191BFCA3179A}"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263741D3-D251-A24E-B138-B6CD34483E39}" type="slidenum">
              <a:rPr lang="en-US" altLang="en-US"/>
              <a:pPr>
                <a:defRPr/>
              </a:pPr>
              <a:t>‹#›</a:t>
            </a:fld>
            <a:endParaRPr lang="en-US" altLang="en-US"/>
          </a:p>
        </p:txBody>
      </p:sp>
    </p:spTree>
    <p:extLst>
      <p:ext uri="{BB962C8B-B14F-4D97-AF65-F5344CB8AC3E}">
        <p14:creationId xmlns:p14="http://schemas.microsoft.com/office/powerpoint/2010/main" val="2058190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FD428371-D797-DC42-AA87-B644DF06594E}"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4EFD5081-648B-3C40-8480-19078052F63D}" type="slidenum">
              <a:rPr lang="en-US" altLang="en-US"/>
              <a:pPr>
                <a:defRPr/>
              </a:pPr>
              <a:t>‹#›</a:t>
            </a:fld>
            <a:endParaRPr lang="en-US" altLang="en-US"/>
          </a:p>
        </p:txBody>
      </p:sp>
    </p:spTree>
    <p:extLst>
      <p:ext uri="{BB962C8B-B14F-4D97-AF65-F5344CB8AC3E}">
        <p14:creationId xmlns:p14="http://schemas.microsoft.com/office/powerpoint/2010/main" val="3468620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DF5DBE12-458D-4045-AB9E-888E2D876D9E}"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C6BDE66-6D7E-164A-B1E1-554671DBD772}" type="slidenum">
              <a:rPr lang="en-US" altLang="en-US"/>
              <a:pPr>
                <a:defRPr/>
              </a:pPr>
              <a:t>‹#›</a:t>
            </a:fld>
            <a:endParaRPr lang="en-US" altLang="en-US"/>
          </a:p>
        </p:txBody>
      </p:sp>
    </p:spTree>
    <p:extLst>
      <p:ext uri="{BB962C8B-B14F-4D97-AF65-F5344CB8AC3E}">
        <p14:creationId xmlns:p14="http://schemas.microsoft.com/office/powerpoint/2010/main" val="14390832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4A2C207F-9E3D-3844-B9D1-58D36E0F9F62}"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C8F1CDF5-2723-874A-BB79-DB4DA4C50780}" type="slidenum">
              <a:rPr lang="en-US" altLang="en-US"/>
              <a:pPr>
                <a:defRPr/>
              </a:pPr>
              <a:t>‹#›</a:t>
            </a:fld>
            <a:endParaRPr lang="en-US" altLang="en-US"/>
          </a:p>
        </p:txBody>
      </p:sp>
    </p:spTree>
    <p:extLst>
      <p:ext uri="{BB962C8B-B14F-4D97-AF65-F5344CB8AC3E}">
        <p14:creationId xmlns:p14="http://schemas.microsoft.com/office/powerpoint/2010/main" val="1711686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673255FF-5961-5F4A-940B-059D0A5F6E45}"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9CB0A7-C981-0F4E-91DB-BB7D4244E043}" type="slidenum">
              <a:rPr lang="en-US" altLang="en-US"/>
              <a:pPr>
                <a:defRPr/>
              </a:pPr>
              <a:t>‹#›</a:t>
            </a:fld>
            <a:endParaRPr lang="en-US" altLang="en-US"/>
          </a:p>
        </p:txBody>
      </p:sp>
    </p:spTree>
    <p:extLst>
      <p:ext uri="{BB962C8B-B14F-4D97-AF65-F5344CB8AC3E}">
        <p14:creationId xmlns:p14="http://schemas.microsoft.com/office/powerpoint/2010/main" val="843027865"/>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014E191-B260-0642-8E1A-3CF91CAB9FF8}"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2C38B96-A3D3-8247-838E-1E310DDDCEC0}" type="slidenum">
              <a:rPr lang="en-US" altLang="en-US"/>
              <a:pPr>
                <a:defRPr/>
              </a:pPr>
              <a:t>‹#›</a:t>
            </a:fld>
            <a:endParaRPr lang="en-US" altLang="en-US"/>
          </a:p>
        </p:txBody>
      </p:sp>
    </p:spTree>
    <p:extLst>
      <p:ext uri="{BB962C8B-B14F-4D97-AF65-F5344CB8AC3E}">
        <p14:creationId xmlns:p14="http://schemas.microsoft.com/office/powerpoint/2010/main" val="6219862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79FA29A3-28B8-B14C-A40D-13A9048365AA}"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2BE3229A-D6F5-3C48-BB3B-C456BD06F7F7}" type="slidenum">
              <a:rPr lang="en-US" altLang="en-US"/>
              <a:pPr>
                <a:defRPr/>
              </a:pPr>
              <a:t>‹#›</a:t>
            </a:fld>
            <a:endParaRPr lang="en-US" altLang="en-US"/>
          </a:p>
        </p:txBody>
      </p:sp>
    </p:spTree>
    <p:extLst>
      <p:ext uri="{BB962C8B-B14F-4D97-AF65-F5344CB8AC3E}">
        <p14:creationId xmlns:p14="http://schemas.microsoft.com/office/powerpoint/2010/main" val="19194895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A9C5F1DE-76BC-D340-AF66-36D2474770C2}"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470C06E-DC44-454F-9013-FF9264843526}" type="slidenum">
              <a:rPr lang="en-US" altLang="en-US"/>
              <a:pPr>
                <a:defRPr/>
              </a:pPr>
              <a:t>‹#›</a:t>
            </a:fld>
            <a:endParaRPr lang="en-US" altLang="en-US"/>
          </a:p>
        </p:txBody>
      </p:sp>
    </p:spTree>
    <p:extLst>
      <p:ext uri="{BB962C8B-B14F-4D97-AF65-F5344CB8AC3E}">
        <p14:creationId xmlns:p14="http://schemas.microsoft.com/office/powerpoint/2010/main" val="13622107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5C9EC8B-8EAB-F648-8B65-FEFD2A1AAB66}"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E90CA59-AB19-944E-824C-C28CEA9686E5}" type="slidenum">
              <a:rPr lang="en-US" altLang="en-US"/>
              <a:pPr>
                <a:defRPr/>
              </a:pPr>
              <a:t>‹#›</a:t>
            </a:fld>
            <a:endParaRPr lang="en-US" altLang="en-US"/>
          </a:p>
        </p:txBody>
      </p:sp>
    </p:spTree>
    <p:extLst>
      <p:ext uri="{BB962C8B-B14F-4D97-AF65-F5344CB8AC3E}">
        <p14:creationId xmlns:p14="http://schemas.microsoft.com/office/powerpoint/2010/main" val="3521246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E83B5-4588-AF4D-BEC4-1D15711B540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B442F9F-10A1-7B46-A516-C420B218A24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36178A-FDE0-E04D-AF41-5E06980C41CF}"/>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5" name="Footer Placeholder 4">
            <a:extLst>
              <a:ext uri="{FF2B5EF4-FFF2-40B4-BE49-F238E27FC236}">
                <a16:creationId xmlns:a16="http://schemas.microsoft.com/office/drawing/2014/main" id="{91894E97-CCEA-324C-B05C-03727CDA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B618C-9B45-5C4F-A2DC-5D34B0BDB7C4}"/>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559458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7EB8-85A2-4F47-998C-2E97E6261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02513-8F0D-CE4A-A10C-62FCFA30E0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B07B0-5635-5B41-978A-1BC8266DBFCF}"/>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5" name="Footer Placeholder 4">
            <a:extLst>
              <a:ext uri="{FF2B5EF4-FFF2-40B4-BE49-F238E27FC236}">
                <a16:creationId xmlns:a16="http://schemas.microsoft.com/office/drawing/2014/main" id="{3B8FD3A2-5B63-4E4B-AE61-E1EF47F22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37D37-35E3-4841-9883-43A092042BFE}"/>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4936851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B9C65-41F7-4641-978F-7D63708A62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71887BC-2B18-3C45-AC13-A176AE94AB0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2F7755-B4D6-484E-83C6-396A04EFA5E0}"/>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5" name="Footer Placeholder 4">
            <a:extLst>
              <a:ext uri="{FF2B5EF4-FFF2-40B4-BE49-F238E27FC236}">
                <a16:creationId xmlns:a16="http://schemas.microsoft.com/office/drawing/2014/main" id="{D870BE54-26DD-B841-B331-FA544BCDD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55833-13D4-2A4B-84FA-D7B8DEB0A20A}"/>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1824042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7042-EC12-E44F-97A7-3FB302B480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3F45D-AE28-EB4E-8991-05ABD7DC8EE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7801B5-CC8A-F04A-BD01-07F205D465F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E9ACD1-B894-C84A-BB74-CD5AED1B6110}"/>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6" name="Footer Placeholder 5">
            <a:extLst>
              <a:ext uri="{FF2B5EF4-FFF2-40B4-BE49-F238E27FC236}">
                <a16:creationId xmlns:a16="http://schemas.microsoft.com/office/drawing/2014/main" id="{3CF377F7-8D82-6145-924E-F7A09EDA7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7335AE-D80F-9D42-B25E-67AE0A6367E3}"/>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40839416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4EA1-CA9C-3F4D-9F40-FD802E151C7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582AFF-2628-0944-8E9B-3C2C8D6D6D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F41F37F-3227-5B41-8009-3F89131FE48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744864-A57E-B847-BEE8-A939FD5C569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2EBFBA4-6B89-C347-9486-64839E283AB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9308E-1819-BF43-8914-1BB94C6F9666}"/>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8" name="Footer Placeholder 7">
            <a:extLst>
              <a:ext uri="{FF2B5EF4-FFF2-40B4-BE49-F238E27FC236}">
                <a16:creationId xmlns:a16="http://schemas.microsoft.com/office/drawing/2014/main" id="{B5282B7F-1024-0D47-AB97-30E4EB6AF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EBEAE1-BEE4-0441-BC69-C4E8056168E5}"/>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2012567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F291-1A75-E44E-BA63-3962EDC84C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AEA696-1781-EE4A-8B82-0315DC396FCC}"/>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4" name="Footer Placeholder 3">
            <a:extLst>
              <a:ext uri="{FF2B5EF4-FFF2-40B4-BE49-F238E27FC236}">
                <a16:creationId xmlns:a16="http://schemas.microsoft.com/office/drawing/2014/main" id="{73E553D7-F913-7D45-BF84-C4CF110547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990AEC-6EBC-8847-AAB7-3BEFA626AEB7}"/>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3900068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4F6F164-7ECF-3642-A86C-FC63CD612743}"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8357ADE-302C-4A40-9268-182A0070218A}" type="slidenum">
              <a:rPr lang="en-US" altLang="en-US"/>
              <a:pPr>
                <a:defRPr/>
              </a:pPr>
              <a:t>‹#›</a:t>
            </a:fld>
            <a:endParaRPr lang="en-US" altLang="en-US"/>
          </a:p>
        </p:txBody>
      </p:sp>
    </p:spTree>
    <p:extLst>
      <p:ext uri="{BB962C8B-B14F-4D97-AF65-F5344CB8AC3E}">
        <p14:creationId xmlns:p14="http://schemas.microsoft.com/office/powerpoint/2010/main" val="1819707796"/>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0B352-653F-154D-A35D-1AABA2AE4E2A}"/>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3" name="Footer Placeholder 2">
            <a:extLst>
              <a:ext uri="{FF2B5EF4-FFF2-40B4-BE49-F238E27FC236}">
                <a16:creationId xmlns:a16="http://schemas.microsoft.com/office/drawing/2014/main" id="{E20A4E00-CBB1-B244-BA9F-DF834D85D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88A761-EB00-A34A-892C-0AB55A27C6F3}"/>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2108853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1B2B-B43F-3D46-BC42-7C42200D86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8C7C053-0615-AF4C-9EC8-58003BA1E84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E0F546-A2D7-0C43-9D7B-71235B6B1D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DDB9D95-FB1A-1345-A131-D8273E4C4D82}"/>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6" name="Footer Placeholder 5">
            <a:extLst>
              <a:ext uri="{FF2B5EF4-FFF2-40B4-BE49-F238E27FC236}">
                <a16:creationId xmlns:a16="http://schemas.microsoft.com/office/drawing/2014/main" id="{2757FB19-53A7-3F4B-8F68-EC93EC10A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30F9C-3FB9-204F-84E2-579E7410B789}"/>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26143550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15A9-E9C5-1744-BA67-02EDD829B3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565490-B5B5-B044-A367-AD04D83878D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BA8E40-7331-8E43-9C51-23B54AE943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18EB97-05C7-994F-8D76-897F72BA70C1}"/>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6" name="Footer Placeholder 5">
            <a:extLst>
              <a:ext uri="{FF2B5EF4-FFF2-40B4-BE49-F238E27FC236}">
                <a16:creationId xmlns:a16="http://schemas.microsoft.com/office/drawing/2014/main" id="{3891A33F-EA24-B643-BBCD-0DC1E2EEB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420F3-9163-8447-BFB2-07AABB53F86D}"/>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30445553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95E5-1EE4-F84F-83C3-2CAAE8CABA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DBF47F-CF65-6445-9D2B-091E2A06DC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B8F78-F28F-DD48-9E21-7D67B731B5D0}"/>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5" name="Footer Placeholder 4">
            <a:extLst>
              <a:ext uri="{FF2B5EF4-FFF2-40B4-BE49-F238E27FC236}">
                <a16:creationId xmlns:a16="http://schemas.microsoft.com/office/drawing/2014/main" id="{DAE76A06-C561-1645-A655-B3B847225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51C5-F1CB-F941-908A-D167D23046A4}"/>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38969632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64DA3A-353B-3346-8A46-C1ADEEE3386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B0F63F-6CFF-6548-B4D9-E497967D965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420E7-25E6-CD44-B4AF-5B0D83B52A90}"/>
              </a:ext>
            </a:extLst>
          </p:cNvPr>
          <p:cNvSpPr>
            <a:spLocks noGrp="1"/>
          </p:cNvSpPr>
          <p:nvPr>
            <p:ph type="dt" sz="half" idx="10"/>
          </p:nvPr>
        </p:nvSpPr>
        <p:spPr/>
        <p:txBody>
          <a:bodyPr/>
          <a:lstStyle/>
          <a:p>
            <a:fld id="{07FB2BD6-685B-D749-A6D2-204073EDDF4F}" type="datetimeFigureOut">
              <a:rPr lang="en-US" smtClean="0"/>
              <a:t>11/9/25</a:t>
            </a:fld>
            <a:endParaRPr lang="en-US"/>
          </a:p>
        </p:txBody>
      </p:sp>
      <p:sp>
        <p:nvSpPr>
          <p:cNvPr id="5" name="Footer Placeholder 4">
            <a:extLst>
              <a:ext uri="{FF2B5EF4-FFF2-40B4-BE49-F238E27FC236}">
                <a16:creationId xmlns:a16="http://schemas.microsoft.com/office/drawing/2014/main" id="{AECEE2B4-CF4B-014A-833A-1AB5FA67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7558C-1616-0C4D-9531-4696503D5B30}"/>
              </a:ext>
            </a:extLst>
          </p:cNvPr>
          <p:cNvSpPr>
            <a:spLocks noGrp="1"/>
          </p:cNvSpPr>
          <p:nvPr>
            <p:ph type="sldNum" sz="quarter" idx="12"/>
          </p:nvPr>
        </p:nvSpPr>
        <p:spPr/>
        <p:txBody>
          <a:bodyPr/>
          <a:lstStyle/>
          <a:p>
            <a:fld id="{1A0836F5-B1A1-FD47-885C-CADBDCFE940E}" type="slidenum">
              <a:rPr lang="en-US" smtClean="0"/>
              <a:t>‹#›</a:t>
            </a:fld>
            <a:endParaRPr lang="en-US"/>
          </a:p>
        </p:txBody>
      </p:sp>
    </p:spTree>
    <p:extLst>
      <p:ext uri="{BB962C8B-B14F-4D97-AF65-F5344CB8AC3E}">
        <p14:creationId xmlns:p14="http://schemas.microsoft.com/office/powerpoint/2010/main" val="11072818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247D-01A3-B14A-B856-5EC4DBADA8B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5271766-38AC-3845-89E7-0AD11560ED2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BEE806-84CC-634E-A159-5558E0EA1804}"/>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5" name="Footer Placeholder 4">
            <a:extLst>
              <a:ext uri="{FF2B5EF4-FFF2-40B4-BE49-F238E27FC236}">
                <a16:creationId xmlns:a16="http://schemas.microsoft.com/office/drawing/2014/main" id="{CC7E9CE4-2E35-8242-8CD4-01A8575F9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D08E8-C4D8-3A44-A107-2584AF3D5485}"/>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144694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B13-08A0-9E4C-B2B5-E8E2A3FE99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9D538-6978-3D40-98EB-EEF167C1F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70C44-098D-C640-909A-358F48914271}"/>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5" name="Footer Placeholder 4">
            <a:extLst>
              <a:ext uri="{FF2B5EF4-FFF2-40B4-BE49-F238E27FC236}">
                <a16:creationId xmlns:a16="http://schemas.microsoft.com/office/drawing/2014/main" id="{DBCB849E-768A-5F40-8903-60B3C6AFA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40DC1-886E-3241-ADEE-1692057BD421}"/>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1763011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31FD-CB03-F24B-A1EA-4BF24CDCBA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4C0175-11E8-FB4B-8ECC-E5B8683CD2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0C94A-9139-E24C-AB4B-95831E7E8B37}"/>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5" name="Footer Placeholder 4">
            <a:extLst>
              <a:ext uri="{FF2B5EF4-FFF2-40B4-BE49-F238E27FC236}">
                <a16:creationId xmlns:a16="http://schemas.microsoft.com/office/drawing/2014/main" id="{B911CB7F-FF5E-0743-BA72-9B55F043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2EB62-51C5-3C4A-BC62-56D8C304A8D9}"/>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602760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F928-3967-A64A-9193-B9CBDA387A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CFAE58-DA35-154E-8DAE-5133CE7D7B0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F69F7-4CBD-B148-A0E9-0808A55F3D9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E08C23-FDFF-EB4E-B44A-37E6DF684707}"/>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6" name="Footer Placeholder 5">
            <a:extLst>
              <a:ext uri="{FF2B5EF4-FFF2-40B4-BE49-F238E27FC236}">
                <a16:creationId xmlns:a16="http://schemas.microsoft.com/office/drawing/2014/main" id="{A079C848-71AB-B242-A9D1-7D526A377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4F55D-3B39-2C49-8BAC-D9B9CA2F382C}"/>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1002201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9F9C-9D46-A843-B4D1-71FD8C9565C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912C58-06B0-D34C-8619-6722536A643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BEB0C8E-944E-C342-B3A8-F60EC2EEE05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B2A2D6-E5D3-DF4C-AA59-FC5BFC21113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6B4AC11-9117-A347-B754-FBDFE0704DC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D6B52-718E-0447-B755-854A4513DF3A}"/>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8" name="Footer Placeholder 7">
            <a:extLst>
              <a:ext uri="{FF2B5EF4-FFF2-40B4-BE49-F238E27FC236}">
                <a16:creationId xmlns:a16="http://schemas.microsoft.com/office/drawing/2014/main" id="{B789CBE0-0AF0-D945-9FDE-DA91C96CDE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13B02A-742A-8644-BCB9-ED8F37665087}"/>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90116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6583F869-85C3-D543-A62F-6AA3FD41B498}"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8EF7DB0-206D-E04D-BDA1-2DB625CCDD5F}" type="slidenum">
              <a:rPr lang="en-US" altLang="en-US"/>
              <a:pPr>
                <a:defRPr/>
              </a:pPr>
              <a:t>‹#›</a:t>
            </a:fld>
            <a:endParaRPr lang="en-US" altLang="en-US"/>
          </a:p>
        </p:txBody>
      </p:sp>
    </p:spTree>
    <p:extLst>
      <p:ext uri="{BB962C8B-B14F-4D97-AF65-F5344CB8AC3E}">
        <p14:creationId xmlns:p14="http://schemas.microsoft.com/office/powerpoint/2010/main" val="1514310445"/>
      </p:ext>
    </p:extLst>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C6DE-AFB2-5141-836C-D4E646E08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EA0E2-9952-7E45-8CF7-BA965A6DD2FB}"/>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4" name="Footer Placeholder 3">
            <a:extLst>
              <a:ext uri="{FF2B5EF4-FFF2-40B4-BE49-F238E27FC236}">
                <a16:creationId xmlns:a16="http://schemas.microsoft.com/office/drawing/2014/main" id="{61F653BA-132C-CC47-9B82-8A46423094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9525C7-697B-974C-8980-2F03FC2FD5B9}"/>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3800509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73294E-A563-0E49-A37A-0F29AF78F7E4}"/>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3" name="Footer Placeholder 2">
            <a:extLst>
              <a:ext uri="{FF2B5EF4-FFF2-40B4-BE49-F238E27FC236}">
                <a16:creationId xmlns:a16="http://schemas.microsoft.com/office/drawing/2014/main" id="{C81CC887-D543-A944-AC55-8693D6E34B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81D4FB-7393-8046-BE74-60A16143B9C4}"/>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3735799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35E3-F025-B24E-B407-8021886C375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C4E187-8F0A-3E47-AE7A-96B902D9F4A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2F968-3DB8-744A-8535-F3306927E2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99F0EE-49E4-A84C-9223-2CB339F1E08B}"/>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6" name="Footer Placeholder 5">
            <a:extLst>
              <a:ext uri="{FF2B5EF4-FFF2-40B4-BE49-F238E27FC236}">
                <a16:creationId xmlns:a16="http://schemas.microsoft.com/office/drawing/2014/main" id="{50F2B9D3-D68B-8140-BC16-76C48203B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6795C-A1B9-4949-B620-47B0FAB5C1C9}"/>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1235638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28B9-6D00-F94A-A581-2DD655ADBBA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A607E64-0537-5D41-AA12-C55803EF2F4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81732B-4A27-B244-9A12-9036AA0A9D8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5CBF2B-791A-454F-A967-15983950AA37}"/>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6" name="Footer Placeholder 5">
            <a:extLst>
              <a:ext uri="{FF2B5EF4-FFF2-40B4-BE49-F238E27FC236}">
                <a16:creationId xmlns:a16="http://schemas.microsoft.com/office/drawing/2014/main" id="{2B5DE318-6A07-754E-B67B-29AED87BE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4912D-CC71-6141-99CE-05014F784EFC}"/>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1868935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E4F6-12CF-3C45-8251-8D1F776A3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066EA-00E1-6B46-99E2-35B34AC2D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F5B3-CF09-E643-B178-D091B5CD3815}"/>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5" name="Footer Placeholder 4">
            <a:extLst>
              <a:ext uri="{FF2B5EF4-FFF2-40B4-BE49-F238E27FC236}">
                <a16:creationId xmlns:a16="http://schemas.microsoft.com/office/drawing/2014/main" id="{46BA9F50-371C-8442-8482-B2C273C22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BD410-D60D-8B4C-9D0B-5BE8E3C73028}"/>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962790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25D716-DF3E-554C-917A-42090EDF6AE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090F58-2780-E343-95E7-F3CC12BFD8C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CA38A-ECB7-3745-92EB-F5C1D06F3273}"/>
              </a:ext>
            </a:extLst>
          </p:cNvPr>
          <p:cNvSpPr>
            <a:spLocks noGrp="1"/>
          </p:cNvSpPr>
          <p:nvPr>
            <p:ph type="dt" sz="half" idx="10"/>
          </p:nvPr>
        </p:nvSpPr>
        <p:spPr/>
        <p:txBody>
          <a:bodyPr/>
          <a:lstStyle/>
          <a:p>
            <a:fld id="{BA6D3B62-267D-664B-BF0C-AEBAC01EC48B}" type="datetimeFigureOut">
              <a:rPr lang="en-US" smtClean="0"/>
              <a:t>11/9/25</a:t>
            </a:fld>
            <a:endParaRPr lang="en-US"/>
          </a:p>
        </p:txBody>
      </p:sp>
      <p:sp>
        <p:nvSpPr>
          <p:cNvPr id="5" name="Footer Placeholder 4">
            <a:extLst>
              <a:ext uri="{FF2B5EF4-FFF2-40B4-BE49-F238E27FC236}">
                <a16:creationId xmlns:a16="http://schemas.microsoft.com/office/drawing/2014/main" id="{C351D03F-408D-6247-92A9-7657D7265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DDDB5-A7F7-9C42-82E8-41BB19FBD071}"/>
              </a:ext>
            </a:extLst>
          </p:cNvPr>
          <p:cNvSpPr>
            <a:spLocks noGrp="1"/>
          </p:cNvSpPr>
          <p:nvPr>
            <p:ph type="sldNum" sz="quarter" idx="12"/>
          </p:nvPr>
        </p:nvSpPr>
        <p:spPr/>
        <p:txBody>
          <a:bodyPr/>
          <a:lstStyle/>
          <a:p>
            <a:fld id="{8BDACB68-91C7-CA47-A1D4-731B0E7964C7}" type="slidenum">
              <a:rPr lang="en-US" smtClean="0"/>
              <a:t>‹#›</a:t>
            </a:fld>
            <a:endParaRPr lang="en-US"/>
          </a:p>
        </p:txBody>
      </p:sp>
    </p:spTree>
    <p:extLst>
      <p:ext uri="{BB962C8B-B14F-4D97-AF65-F5344CB8AC3E}">
        <p14:creationId xmlns:p14="http://schemas.microsoft.com/office/powerpoint/2010/main" val="1396293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D1CA33A5-1DA6-C142-84F2-6C382D24473B}"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6A10E06C-72E0-EC4D-AFC1-73E6CD188CE3}" type="slidenum">
              <a:rPr lang="en-US" altLang="en-US"/>
              <a:pPr>
                <a:defRPr/>
              </a:pPr>
              <a:t>‹#›</a:t>
            </a:fld>
            <a:endParaRPr lang="en-US" altLang="en-US"/>
          </a:p>
        </p:txBody>
      </p:sp>
    </p:spTree>
    <p:extLst>
      <p:ext uri="{BB962C8B-B14F-4D97-AF65-F5344CB8AC3E}">
        <p14:creationId xmlns:p14="http://schemas.microsoft.com/office/powerpoint/2010/main" val="118694851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8C5CB2EA-9737-8B48-87A6-32B5961361B6}"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C477AAEB-9CD8-384D-AB20-FD9CE7F6B77A}" type="slidenum">
              <a:rPr lang="en-US" altLang="en-US"/>
              <a:pPr>
                <a:defRPr/>
              </a:pPr>
              <a:t>‹#›</a:t>
            </a:fld>
            <a:endParaRPr lang="en-US" altLang="en-US"/>
          </a:p>
        </p:txBody>
      </p:sp>
    </p:spTree>
    <p:extLst>
      <p:ext uri="{BB962C8B-B14F-4D97-AF65-F5344CB8AC3E}">
        <p14:creationId xmlns:p14="http://schemas.microsoft.com/office/powerpoint/2010/main" val="1068145043"/>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0F9D2A79-613B-5D40-A902-1EA416F7B801}"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E16B20E2-6123-2E43-B37E-E885078475F8}" type="slidenum">
              <a:rPr lang="en-US" altLang="en-US"/>
              <a:pPr>
                <a:defRPr/>
              </a:pPr>
              <a:t>‹#›</a:t>
            </a:fld>
            <a:endParaRPr lang="en-US" altLang="en-US"/>
          </a:p>
        </p:txBody>
      </p:sp>
    </p:spTree>
    <p:extLst>
      <p:ext uri="{BB962C8B-B14F-4D97-AF65-F5344CB8AC3E}">
        <p14:creationId xmlns:p14="http://schemas.microsoft.com/office/powerpoint/2010/main" val="149793242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2C50F9A2-8E98-534C-B4A7-DEF9639A8CEE}"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886B4511-E1BF-2E4C-9117-B26BEB3A8752}" type="slidenum">
              <a:rPr lang="en-US" altLang="en-US"/>
              <a:pPr>
                <a:defRPr/>
              </a:pPr>
              <a:t>‹#›</a:t>
            </a:fld>
            <a:endParaRPr lang="en-US" altLang="en-US"/>
          </a:p>
        </p:txBody>
      </p:sp>
    </p:spTree>
    <p:extLst>
      <p:ext uri="{BB962C8B-B14F-4D97-AF65-F5344CB8AC3E}">
        <p14:creationId xmlns:p14="http://schemas.microsoft.com/office/powerpoint/2010/main" val="79952361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52FAF491-7280-2B44-9DC1-41285F594946}"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417ADC2E-1E05-B541-8E83-AA4183FD7420}" type="slidenum">
              <a:rPr lang="en-US" altLang="en-US"/>
              <a:pPr>
                <a:defRPr/>
              </a:pPr>
              <a:t>‹#›</a:t>
            </a:fld>
            <a:endParaRPr lang="en-US" altLang="en-US"/>
          </a:p>
        </p:txBody>
      </p:sp>
    </p:spTree>
    <p:extLst>
      <p:ext uri="{BB962C8B-B14F-4D97-AF65-F5344CB8AC3E}">
        <p14:creationId xmlns:p14="http://schemas.microsoft.com/office/powerpoint/2010/main" val="78821802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80225DB-33AD-CA44-9029-2FEFF9333C24}" type="slidenum">
              <a:rPr lang="en-US" altLang="en-US"/>
              <a:pPr>
                <a:defRPr/>
              </a:pPr>
              <a:t>‹#›</a:t>
            </a:fld>
            <a:endParaRPr lang="en-US" altLang="en-US"/>
          </a:p>
        </p:txBody>
      </p:sp>
    </p:spTree>
    <p:extLst>
      <p:ext uri="{BB962C8B-B14F-4D97-AF65-F5344CB8AC3E}">
        <p14:creationId xmlns:p14="http://schemas.microsoft.com/office/powerpoint/2010/main" val="1032720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2DD224A-0715-434C-BD44-68077976B09C}"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3071683-402B-D143-A4B1-66C16AB89420}" type="slidenum">
              <a:rPr lang="en-US" altLang="en-US"/>
              <a:pPr>
                <a:defRPr/>
              </a:pPr>
              <a:t>‹#›</a:t>
            </a:fld>
            <a:endParaRPr lang="en-US" altLang="en-US"/>
          </a:p>
        </p:txBody>
      </p:sp>
    </p:spTree>
    <p:extLst>
      <p:ext uri="{BB962C8B-B14F-4D97-AF65-F5344CB8AC3E}">
        <p14:creationId xmlns:p14="http://schemas.microsoft.com/office/powerpoint/2010/main" val="190122828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92BF8B4-925B-C340-B5AC-EEE7EE0754B6}"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C16934-E319-6842-8EEB-103D70CC5414}" type="slidenum">
              <a:rPr lang="en-US" altLang="en-US"/>
              <a:pPr>
                <a:defRPr/>
              </a:pPr>
              <a:t>‹#›</a:t>
            </a:fld>
            <a:endParaRPr lang="en-US" altLang="en-US"/>
          </a:p>
        </p:txBody>
      </p:sp>
    </p:spTree>
    <p:extLst>
      <p:ext uri="{BB962C8B-B14F-4D97-AF65-F5344CB8AC3E}">
        <p14:creationId xmlns:p14="http://schemas.microsoft.com/office/powerpoint/2010/main" val="153461908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4295FB46-D027-3448-B00F-BBF0CD265D7C}"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B0AC470-71FF-D348-99FD-1C16CADDE595}" type="slidenum">
              <a:rPr lang="en-US" altLang="en-US"/>
              <a:pPr>
                <a:defRPr/>
              </a:pPr>
              <a:t>‹#›</a:t>
            </a:fld>
            <a:endParaRPr lang="en-US" altLang="en-US"/>
          </a:p>
        </p:txBody>
      </p:sp>
    </p:spTree>
    <p:extLst>
      <p:ext uri="{BB962C8B-B14F-4D97-AF65-F5344CB8AC3E}">
        <p14:creationId xmlns:p14="http://schemas.microsoft.com/office/powerpoint/2010/main" val="106442835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552F30C2-69D7-9245-8DE7-32E18D962DD0}"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C482316-52F3-9743-9A06-8C1918193DA9}" type="slidenum">
              <a:rPr lang="en-US" altLang="en-US"/>
              <a:pPr>
                <a:defRPr/>
              </a:pPr>
              <a:t>‹#›</a:t>
            </a:fld>
            <a:endParaRPr lang="en-US" altLang="en-US"/>
          </a:p>
        </p:txBody>
      </p:sp>
    </p:spTree>
    <p:extLst>
      <p:ext uri="{BB962C8B-B14F-4D97-AF65-F5344CB8AC3E}">
        <p14:creationId xmlns:p14="http://schemas.microsoft.com/office/powerpoint/2010/main" val="1308549361"/>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E2F502B-5A49-C540-A42D-59D21B880004}"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E7AC9CE-C1E9-6940-B343-611CCC1D67D7}" type="slidenum">
              <a:rPr lang="en-US" altLang="en-US"/>
              <a:pPr>
                <a:defRPr/>
              </a:pPr>
              <a:t>‹#›</a:t>
            </a:fld>
            <a:endParaRPr lang="en-US" altLang="en-US"/>
          </a:p>
        </p:txBody>
      </p:sp>
    </p:spTree>
    <p:extLst>
      <p:ext uri="{BB962C8B-B14F-4D97-AF65-F5344CB8AC3E}">
        <p14:creationId xmlns:p14="http://schemas.microsoft.com/office/powerpoint/2010/main" val="409081400"/>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E51C4DBB-14F4-A547-962A-C70FA1D55F47}"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1744E8A-666F-1C46-8585-E45A2CA8020F}" type="slidenum">
              <a:rPr lang="en-US" altLang="en-US"/>
              <a:pPr>
                <a:defRPr/>
              </a:pPr>
              <a:t>‹#›</a:t>
            </a:fld>
            <a:endParaRPr lang="en-US" altLang="en-US"/>
          </a:p>
        </p:txBody>
      </p:sp>
    </p:spTree>
    <p:extLst>
      <p:ext uri="{BB962C8B-B14F-4D97-AF65-F5344CB8AC3E}">
        <p14:creationId xmlns:p14="http://schemas.microsoft.com/office/powerpoint/2010/main" val="133593575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E656F3B9-02B3-E54C-B692-0E730AEDA6EC}"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6B53F937-69C3-FE4C-A6B7-361DD6FBEE59}" type="slidenum">
              <a:rPr lang="en-US" altLang="en-US"/>
              <a:pPr>
                <a:defRPr/>
              </a:pPr>
              <a:t>‹#›</a:t>
            </a:fld>
            <a:endParaRPr lang="en-US" altLang="en-US"/>
          </a:p>
        </p:txBody>
      </p:sp>
    </p:spTree>
    <p:extLst>
      <p:ext uri="{BB962C8B-B14F-4D97-AF65-F5344CB8AC3E}">
        <p14:creationId xmlns:p14="http://schemas.microsoft.com/office/powerpoint/2010/main" val="113067128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4106013-0E1B-E443-8A8B-744AB0213BC9}"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E21D5D43-5756-C843-AF30-E3ADC62F9F38}" type="slidenum">
              <a:rPr lang="en-US" altLang="en-US"/>
              <a:pPr>
                <a:defRPr/>
              </a:pPr>
              <a:t>‹#›</a:t>
            </a:fld>
            <a:endParaRPr lang="en-US" altLang="en-US"/>
          </a:p>
        </p:txBody>
      </p:sp>
    </p:spTree>
    <p:extLst>
      <p:ext uri="{BB962C8B-B14F-4D97-AF65-F5344CB8AC3E}">
        <p14:creationId xmlns:p14="http://schemas.microsoft.com/office/powerpoint/2010/main" val="109511499"/>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20DB9EEB-BA2C-0A4B-8304-506E812642CA}"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84E9389D-EF71-564D-8BD1-21D6A2C5FDBE}" type="slidenum">
              <a:rPr lang="en-US" altLang="en-US"/>
              <a:pPr>
                <a:defRPr/>
              </a:pPr>
              <a:t>‹#›</a:t>
            </a:fld>
            <a:endParaRPr lang="en-US" altLang="en-US"/>
          </a:p>
        </p:txBody>
      </p:sp>
    </p:spTree>
    <p:extLst>
      <p:ext uri="{BB962C8B-B14F-4D97-AF65-F5344CB8AC3E}">
        <p14:creationId xmlns:p14="http://schemas.microsoft.com/office/powerpoint/2010/main" val="166278214"/>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8A346E12-9720-8D40-90CB-959651F773AC}"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11D42543-5098-FF40-B237-5CB61CFF4C74}" type="slidenum">
              <a:rPr lang="en-US" altLang="en-US"/>
              <a:pPr>
                <a:defRPr/>
              </a:pPr>
              <a:t>‹#›</a:t>
            </a:fld>
            <a:endParaRPr lang="en-US" altLang="en-US"/>
          </a:p>
        </p:txBody>
      </p:sp>
    </p:spTree>
    <p:extLst>
      <p:ext uri="{BB962C8B-B14F-4D97-AF65-F5344CB8AC3E}">
        <p14:creationId xmlns:p14="http://schemas.microsoft.com/office/powerpoint/2010/main" val="761717951"/>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AFD447B-42C9-564D-9C48-96DF49312C80}" type="slidenum">
              <a:rPr lang="en-US" altLang="en-US"/>
              <a:pPr>
                <a:defRPr/>
              </a:pPr>
              <a:t>‹#›</a:t>
            </a:fld>
            <a:endParaRPr lang="en-US" altLang="en-US"/>
          </a:p>
        </p:txBody>
      </p:sp>
    </p:spTree>
    <p:extLst>
      <p:ext uri="{BB962C8B-B14F-4D97-AF65-F5344CB8AC3E}">
        <p14:creationId xmlns:p14="http://schemas.microsoft.com/office/powerpoint/2010/main" val="964894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5BB56F1A-35C2-534F-A729-E916E582C461}"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772E6A29-7981-6741-8026-6A52AC820612}" type="slidenum">
              <a:rPr lang="en-US" altLang="en-US"/>
              <a:pPr>
                <a:defRPr/>
              </a:pPr>
              <a:t>‹#›</a:t>
            </a:fld>
            <a:endParaRPr lang="en-US" altLang="en-US"/>
          </a:p>
        </p:txBody>
      </p:sp>
    </p:spTree>
    <p:extLst>
      <p:ext uri="{BB962C8B-B14F-4D97-AF65-F5344CB8AC3E}">
        <p14:creationId xmlns:p14="http://schemas.microsoft.com/office/powerpoint/2010/main" val="1043582690"/>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AC45A4F6-EF04-2740-9980-D302DE131B25}"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7C6E75C-E5E2-C246-929F-4B00BB24880F}" type="slidenum">
              <a:rPr lang="en-US" altLang="en-US"/>
              <a:pPr>
                <a:defRPr/>
              </a:pPr>
              <a:t>‹#›</a:t>
            </a:fld>
            <a:endParaRPr lang="en-US" altLang="en-US"/>
          </a:p>
        </p:txBody>
      </p:sp>
    </p:spTree>
    <p:extLst>
      <p:ext uri="{BB962C8B-B14F-4D97-AF65-F5344CB8AC3E}">
        <p14:creationId xmlns:p14="http://schemas.microsoft.com/office/powerpoint/2010/main" val="995325781"/>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5195FB9-AE95-914D-A9DB-2530DAED1304}"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8B1EA520-0C5C-BC45-84ED-EF50A2AC4E75}" type="slidenum">
              <a:rPr lang="en-US" altLang="en-US"/>
              <a:pPr>
                <a:defRPr/>
              </a:pPr>
              <a:t>‹#›</a:t>
            </a:fld>
            <a:endParaRPr lang="en-US" altLang="en-US"/>
          </a:p>
        </p:txBody>
      </p:sp>
    </p:spTree>
    <p:extLst>
      <p:ext uri="{BB962C8B-B14F-4D97-AF65-F5344CB8AC3E}">
        <p14:creationId xmlns:p14="http://schemas.microsoft.com/office/powerpoint/2010/main" val="1690274784"/>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6FC629F1-7900-7A4E-842C-1950BDA0B9FD}"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850B7662-1376-124E-BD8A-E67163F7B521}" type="slidenum">
              <a:rPr lang="en-US" altLang="en-US"/>
              <a:pPr>
                <a:defRPr/>
              </a:pPr>
              <a:t>‹#›</a:t>
            </a:fld>
            <a:endParaRPr lang="en-US" altLang="en-US"/>
          </a:p>
        </p:txBody>
      </p:sp>
    </p:spTree>
    <p:extLst>
      <p:ext uri="{BB962C8B-B14F-4D97-AF65-F5344CB8AC3E}">
        <p14:creationId xmlns:p14="http://schemas.microsoft.com/office/powerpoint/2010/main" val="1534612172"/>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D43CBF8C-88BD-CF46-8F5F-532A3FEC915D}"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3BDBC4C-4CD4-6C4B-A3AA-DF8ACB2F8BC6}" type="slidenum">
              <a:rPr lang="en-US" altLang="en-US"/>
              <a:pPr>
                <a:defRPr/>
              </a:pPr>
              <a:t>‹#›</a:t>
            </a:fld>
            <a:endParaRPr lang="en-US" altLang="en-US"/>
          </a:p>
        </p:txBody>
      </p:sp>
    </p:spTree>
    <p:extLst>
      <p:ext uri="{BB962C8B-B14F-4D97-AF65-F5344CB8AC3E}">
        <p14:creationId xmlns:p14="http://schemas.microsoft.com/office/powerpoint/2010/main" val="948174334"/>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6A9E2D5B-B15B-4344-800A-D275BFF3BD16}"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C9136D9-E60C-804C-9651-3EB39A21EF3C}" type="slidenum">
              <a:rPr lang="en-US" altLang="en-US"/>
              <a:pPr>
                <a:defRPr/>
              </a:pPr>
              <a:t>‹#›</a:t>
            </a:fld>
            <a:endParaRPr lang="en-US" altLang="en-US"/>
          </a:p>
        </p:txBody>
      </p:sp>
    </p:spTree>
    <p:extLst>
      <p:ext uri="{BB962C8B-B14F-4D97-AF65-F5344CB8AC3E}">
        <p14:creationId xmlns:p14="http://schemas.microsoft.com/office/powerpoint/2010/main" val="1637370798"/>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FDD65FD-67FA-224B-BC0F-6B0BC0DC80CE}"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72B5A12-78F5-5742-857D-0EFD6D18C1CD}" type="slidenum">
              <a:rPr lang="en-US" altLang="en-US"/>
              <a:pPr>
                <a:defRPr/>
              </a:pPr>
              <a:t>‹#›</a:t>
            </a:fld>
            <a:endParaRPr lang="en-US" altLang="en-US"/>
          </a:p>
        </p:txBody>
      </p:sp>
    </p:spTree>
    <p:extLst>
      <p:ext uri="{BB962C8B-B14F-4D97-AF65-F5344CB8AC3E}">
        <p14:creationId xmlns:p14="http://schemas.microsoft.com/office/powerpoint/2010/main" val="1435549328"/>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05EDCD01-0583-3643-99B2-28EC818D80FF}"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657AE0B-F636-A74C-A5AB-13D57B489F00}" type="slidenum">
              <a:rPr lang="en-US" altLang="en-US"/>
              <a:pPr>
                <a:defRPr/>
              </a:pPr>
              <a:t>‹#›</a:t>
            </a:fld>
            <a:endParaRPr lang="en-US" altLang="en-US"/>
          </a:p>
        </p:txBody>
      </p:sp>
    </p:spTree>
    <p:extLst>
      <p:ext uri="{BB962C8B-B14F-4D97-AF65-F5344CB8AC3E}">
        <p14:creationId xmlns:p14="http://schemas.microsoft.com/office/powerpoint/2010/main" val="298781651"/>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63F87C80-AA00-E046-B925-1E468F9CE8A5}"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37139A7-5F7B-4A4C-BF19-C40C7894C9C9}" type="slidenum">
              <a:rPr lang="en-US" altLang="en-US"/>
              <a:pPr>
                <a:defRPr/>
              </a:pPr>
              <a:t>‹#›</a:t>
            </a:fld>
            <a:endParaRPr lang="en-US" altLang="en-US"/>
          </a:p>
        </p:txBody>
      </p:sp>
    </p:spTree>
    <p:extLst>
      <p:ext uri="{BB962C8B-B14F-4D97-AF65-F5344CB8AC3E}">
        <p14:creationId xmlns:p14="http://schemas.microsoft.com/office/powerpoint/2010/main" val="80644167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DB99A0D3-5E2F-CA44-B6BF-8696B3D48952}"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69875A96-A2B3-8A48-9CE5-46BAF5C7109B}" type="slidenum">
              <a:rPr lang="en-US" altLang="en-US"/>
              <a:pPr>
                <a:defRPr/>
              </a:pPr>
              <a:t>‹#›</a:t>
            </a:fld>
            <a:endParaRPr lang="en-US" altLang="en-US"/>
          </a:p>
        </p:txBody>
      </p:sp>
    </p:spTree>
    <p:extLst>
      <p:ext uri="{BB962C8B-B14F-4D97-AF65-F5344CB8AC3E}">
        <p14:creationId xmlns:p14="http://schemas.microsoft.com/office/powerpoint/2010/main" val="109586828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477C5E4-1B61-684C-90CC-C30A02BA73B9}" type="slidenum">
              <a:rPr lang="en-US" altLang="en-US"/>
              <a:pPr>
                <a:defRPr/>
              </a:pPr>
              <a:t>‹#›</a:t>
            </a:fld>
            <a:endParaRPr lang="en-US" altLang="en-US"/>
          </a:p>
        </p:txBody>
      </p:sp>
    </p:spTree>
    <p:extLst>
      <p:ext uri="{BB962C8B-B14F-4D97-AF65-F5344CB8AC3E}">
        <p14:creationId xmlns:p14="http://schemas.microsoft.com/office/powerpoint/2010/main" val="1325548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28975EA3-3593-0943-9F84-FDE87C5353A6}"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17EE877E-498E-9141-B6D7-4A6537707D76}" type="slidenum">
              <a:rPr lang="en-US" altLang="en-US"/>
              <a:pPr>
                <a:defRPr/>
              </a:pPr>
              <a:t>‹#›</a:t>
            </a:fld>
            <a:endParaRPr lang="en-US" altLang="en-US"/>
          </a:p>
        </p:txBody>
      </p:sp>
    </p:spTree>
    <p:extLst>
      <p:ext uri="{BB962C8B-B14F-4D97-AF65-F5344CB8AC3E}">
        <p14:creationId xmlns:p14="http://schemas.microsoft.com/office/powerpoint/2010/main" val="1438425288"/>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0E230B98-3F9C-9F4A-891B-08AD658663F8}"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311C5A62-F1B5-1F41-8337-61E65A586CEC}" type="slidenum">
              <a:rPr lang="en-US" altLang="en-US"/>
              <a:pPr>
                <a:defRPr/>
              </a:pPr>
              <a:t>‹#›</a:t>
            </a:fld>
            <a:endParaRPr lang="en-US" altLang="en-US"/>
          </a:p>
        </p:txBody>
      </p:sp>
    </p:spTree>
    <p:extLst>
      <p:ext uri="{BB962C8B-B14F-4D97-AF65-F5344CB8AC3E}">
        <p14:creationId xmlns:p14="http://schemas.microsoft.com/office/powerpoint/2010/main" val="1390401137"/>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CDF7764D-3719-D64E-B68E-89B3661849FA}"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3C267381-F641-A44D-B8BB-F07BAB7DD0D5}" type="slidenum">
              <a:rPr lang="en-US" altLang="en-US"/>
              <a:pPr>
                <a:defRPr/>
              </a:pPr>
              <a:t>‹#›</a:t>
            </a:fld>
            <a:endParaRPr lang="en-US" altLang="en-US"/>
          </a:p>
        </p:txBody>
      </p:sp>
    </p:spTree>
    <p:extLst>
      <p:ext uri="{BB962C8B-B14F-4D97-AF65-F5344CB8AC3E}">
        <p14:creationId xmlns:p14="http://schemas.microsoft.com/office/powerpoint/2010/main" val="1702346552"/>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BE7D1B4-DE70-784F-BED3-6E6557F91B99}"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FD7E7FC-A833-B747-B02C-0FAE6C18CF45}" type="slidenum">
              <a:rPr lang="en-US" altLang="en-US"/>
              <a:pPr>
                <a:defRPr/>
              </a:pPr>
              <a:t>‹#›</a:t>
            </a:fld>
            <a:endParaRPr lang="en-US" altLang="en-US"/>
          </a:p>
        </p:txBody>
      </p:sp>
    </p:spTree>
    <p:extLst>
      <p:ext uri="{BB962C8B-B14F-4D97-AF65-F5344CB8AC3E}">
        <p14:creationId xmlns:p14="http://schemas.microsoft.com/office/powerpoint/2010/main" val="41387048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ABF11895-7D0B-EB4E-B4B1-0136E77C4278}"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C58801B-268E-CF4E-B084-01CBBF477453}" type="slidenum">
              <a:rPr lang="en-US" altLang="en-US"/>
              <a:pPr>
                <a:defRPr/>
              </a:pPr>
              <a:t>‹#›</a:t>
            </a:fld>
            <a:endParaRPr lang="en-US" altLang="en-US"/>
          </a:p>
        </p:txBody>
      </p:sp>
    </p:spTree>
    <p:extLst>
      <p:ext uri="{BB962C8B-B14F-4D97-AF65-F5344CB8AC3E}">
        <p14:creationId xmlns:p14="http://schemas.microsoft.com/office/powerpoint/2010/main" val="22167514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F93661E9-0CF2-AC4A-B1C8-282A4037495B}"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3B4520C-419C-E94E-A54B-0CBF948344B8}" type="slidenum">
              <a:rPr lang="en-US" altLang="en-US"/>
              <a:pPr>
                <a:defRPr/>
              </a:pPr>
              <a:t>‹#›</a:t>
            </a:fld>
            <a:endParaRPr lang="en-US" altLang="en-US"/>
          </a:p>
        </p:txBody>
      </p:sp>
    </p:spTree>
    <p:extLst>
      <p:ext uri="{BB962C8B-B14F-4D97-AF65-F5344CB8AC3E}">
        <p14:creationId xmlns:p14="http://schemas.microsoft.com/office/powerpoint/2010/main" val="1957568538"/>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B5F6808-F5F5-8B46-AFB0-15ECB8E2763B}"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4F84A00D-CABC-D44E-AD11-6258C94E465A}" type="slidenum">
              <a:rPr lang="en-US" altLang="en-US"/>
              <a:pPr>
                <a:defRPr/>
              </a:pPr>
              <a:t>‹#›</a:t>
            </a:fld>
            <a:endParaRPr lang="en-US" altLang="en-US"/>
          </a:p>
        </p:txBody>
      </p:sp>
    </p:spTree>
    <p:extLst>
      <p:ext uri="{BB962C8B-B14F-4D97-AF65-F5344CB8AC3E}">
        <p14:creationId xmlns:p14="http://schemas.microsoft.com/office/powerpoint/2010/main" val="1404946126"/>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F6422398-5CC2-4D40-8C48-9FD28C1F28CE}"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6A3965AE-28FF-F14C-97ED-3B36AC426954}" type="slidenum">
              <a:rPr lang="en-US" altLang="en-US"/>
              <a:pPr>
                <a:defRPr/>
              </a:pPr>
              <a:t>‹#›</a:t>
            </a:fld>
            <a:endParaRPr lang="en-US" altLang="en-US"/>
          </a:p>
        </p:txBody>
      </p:sp>
    </p:spTree>
    <p:extLst>
      <p:ext uri="{BB962C8B-B14F-4D97-AF65-F5344CB8AC3E}">
        <p14:creationId xmlns:p14="http://schemas.microsoft.com/office/powerpoint/2010/main" val="1346840917"/>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F2C425A1-4AC4-AE4C-9638-F06BC737B6EC}"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6D7199E-FC07-0B4E-9F6D-B9A0D247A9BC}" type="slidenum">
              <a:rPr lang="en-US" altLang="en-US"/>
              <a:pPr>
                <a:defRPr/>
              </a:pPr>
              <a:t>‹#›</a:t>
            </a:fld>
            <a:endParaRPr lang="en-US" altLang="en-US"/>
          </a:p>
        </p:txBody>
      </p:sp>
    </p:spTree>
    <p:extLst>
      <p:ext uri="{BB962C8B-B14F-4D97-AF65-F5344CB8AC3E}">
        <p14:creationId xmlns:p14="http://schemas.microsoft.com/office/powerpoint/2010/main" val="1877652639"/>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48F46E24-2CA9-1347-9992-0202BC9BFFB3}"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4AFA75ED-F9D5-604A-A29F-04F9C1ACAC78}" type="slidenum">
              <a:rPr lang="en-US" altLang="en-US"/>
              <a:pPr>
                <a:defRPr/>
              </a:pPr>
              <a:t>‹#›</a:t>
            </a:fld>
            <a:endParaRPr lang="en-US" altLang="en-US"/>
          </a:p>
        </p:txBody>
      </p:sp>
    </p:spTree>
    <p:extLst>
      <p:ext uri="{BB962C8B-B14F-4D97-AF65-F5344CB8AC3E}">
        <p14:creationId xmlns:p14="http://schemas.microsoft.com/office/powerpoint/2010/main" val="43571100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7082D8B-B3D7-B44D-AB53-BFECEF3F6D7A}" type="slidenum">
              <a:rPr lang="en-US" altLang="en-US"/>
              <a:pPr>
                <a:defRPr/>
              </a:pPr>
              <a:t>‹#›</a:t>
            </a:fld>
            <a:endParaRPr lang="en-US" altLang="en-US"/>
          </a:p>
        </p:txBody>
      </p:sp>
    </p:spTree>
    <p:extLst>
      <p:ext uri="{BB962C8B-B14F-4D97-AF65-F5344CB8AC3E}">
        <p14:creationId xmlns:p14="http://schemas.microsoft.com/office/powerpoint/2010/main" val="502739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F9147047-82CD-6B40-B33B-0E0FCF7E4A30}"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26C8143E-E75B-C242-848A-773ECBACDAA0}" type="slidenum">
              <a:rPr lang="en-US" altLang="en-US"/>
              <a:pPr>
                <a:defRPr/>
              </a:pPr>
              <a:t>‹#›</a:t>
            </a:fld>
            <a:endParaRPr lang="en-US" altLang="en-US"/>
          </a:p>
        </p:txBody>
      </p:sp>
    </p:spTree>
    <p:extLst>
      <p:ext uri="{BB962C8B-B14F-4D97-AF65-F5344CB8AC3E}">
        <p14:creationId xmlns:p14="http://schemas.microsoft.com/office/powerpoint/2010/main" val="75675186"/>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C826426D-AA08-B342-9670-4082E122502A}"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508835C4-B521-6E4A-B323-DA40D3D3B14C}" type="slidenum">
              <a:rPr lang="en-US" altLang="en-US"/>
              <a:pPr>
                <a:defRPr/>
              </a:pPr>
              <a:t>‹#›</a:t>
            </a:fld>
            <a:endParaRPr lang="en-US" altLang="en-US"/>
          </a:p>
        </p:txBody>
      </p:sp>
    </p:spTree>
    <p:extLst>
      <p:ext uri="{BB962C8B-B14F-4D97-AF65-F5344CB8AC3E}">
        <p14:creationId xmlns:p14="http://schemas.microsoft.com/office/powerpoint/2010/main" val="562532078"/>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1C99DDCD-0E3A-ED4D-8C63-FAAFC04F61B2}"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58282BFD-D737-E64E-B590-79A4CA932D28}" type="slidenum">
              <a:rPr lang="en-US" altLang="en-US"/>
              <a:pPr>
                <a:defRPr/>
              </a:pPr>
              <a:t>‹#›</a:t>
            </a:fld>
            <a:endParaRPr lang="en-US" altLang="en-US"/>
          </a:p>
        </p:txBody>
      </p:sp>
    </p:spTree>
    <p:extLst>
      <p:ext uri="{BB962C8B-B14F-4D97-AF65-F5344CB8AC3E}">
        <p14:creationId xmlns:p14="http://schemas.microsoft.com/office/powerpoint/2010/main" val="125362085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8428CB6C-F61E-6F4A-B3F1-261A31C6238F}"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90FAB8BC-EE8B-3640-AB8A-1D4FA394825C}" type="slidenum">
              <a:rPr lang="en-US" altLang="en-US"/>
              <a:pPr>
                <a:defRPr/>
              </a:pPr>
              <a:t>‹#›</a:t>
            </a:fld>
            <a:endParaRPr lang="en-US" altLang="en-US"/>
          </a:p>
        </p:txBody>
      </p:sp>
    </p:spTree>
    <p:extLst>
      <p:ext uri="{BB962C8B-B14F-4D97-AF65-F5344CB8AC3E}">
        <p14:creationId xmlns:p14="http://schemas.microsoft.com/office/powerpoint/2010/main" val="643598847"/>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91B6DDB-61A4-2B4A-9C83-17772BB71FAB}"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514810A-7DEB-8941-A7CA-DCEDF84652E5}" type="slidenum">
              <a:rPr lang="en-US" altLang="en-US"/>
              <a:pPr>
                <a:defRPr/>
              </a:pPr>
              <a:t>‹#›</a:t>
            </a:fld>
            <a:endParaRPr lang="en-US" altLang="en-US"/>
          </a:p>
        </p:txBody>
      </p:sp>
    </p:spTree>
    <p:extLst>
      <p:ext uri="{BB962C8B-B14F-4D97-AF65-F5344CB8AC3E}">
        <p14:creationId xmlns:p14="http://schemas.microsoft.com/office/powerpoint/2010/main" val="90691590"/>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2CA8F0C-23E1-D044-8469-7137774EDA7F}"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C41135A-522D-9F4D-B3A8-47B75206E004}" type="slidenum">
              <a:rPr lang="en-US" altLang="en-US"/>
              <a:pPr>
                <a:defRPr/>
              </a:pPr>
              <a:t>‹#›</a:t>
            </a:fld>
            <a:endParaRPr lang="en-US" altLang="en-US"/>
          </a:p>
        </p:txBody>
      </p:sp>
    </p:spTree>
    <p:extLst>
      <p:ext uri="{BB962C8B-B14F-4D97-AF65-F5344CB8AC3E}">
        <p14:creationId xmlns:p14="http://schemas.microsoft.com/office/powerpoint/2010/main" val="1687647407"/>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7C6D8B05-2BB9-DB44-B855-34421FFAF4DF}"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DDC57A5-A79F-444D-80E9-2AD618C78F47}" type="slidenum">
              <a:rPr lang="en-US" altLang="en-US"/>
              <a:pPr>
                <a:defRPr/>
              </a:pPr>
              <a:t>‹#›</a:t>
            </a:fld>
            <a:endParaRPr lang="en-US" altLang="en-US"/>
          </a:p>
        </p:txBody>
      </p:sp>
    </p:spTree>
    <p:extLst>
      <p:ext uri="{BB962C8B-B14F-4D97-AF65-F5344CB8AC3E}">
        <p14:creationId xmlns:p14="http://schemas.microsoft.com/office/powerpoint/2010/main" val="1017543784"/>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BC23A640-05BF-A24D-B1FE-2FCD3AE9FF33}"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6FCD47F-EBCD-5F40-9C5B-62D772B6B9C5}" type="slidenum">
              <a:rPr lang="en-US" altLang="en-US"/>
              <a:pPr>
                <a:defRPr/>
              </a:pPr>
              <a:t>‹#›</a:t>
            </a:fld>
            <a:endParaRPr lang="en-US" altLang="en-US"/>
          </a:p>
        </p:txBody>
      </p:sp>
    </p:spTree>
    <p:extLst>
      <p:ext uri="{BB962C8B-B14F-4D97-AF65-F5344CB8AC3E}">
        <p14:creationId xmlns:p14="http://schemas.microsoft.com/office/powerpoint/2010/main" val="1446096627"/>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7760432-0375-2249-9454-8960EA094FC2}"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A8B0D779-330F-EC4E-982D-7FDBFCF0C26F}" type="slidenum">
              <a:rPr lang="en-US" altLang="en-US"/>
              <a:pPr>
                <a:defRPr/>
              </a:pPr>
              <a:t>‹#›</a:t>
            </a:fld>
            <a:endParaRPr lang="en-US" altLang="en-US"/>
          </a:p>
        </p:txBody>
      </p:sp>
    </p:spTree>
    <p:extLst>
      <p:ext uri="{BB962C8B-B14F-4D97-AF65-F5344CB8AC3E}">
        <p14:creationId xmlns:p14="http://schemas.microsoft.com/office/powerpoint/2010/main" val="1473576890"/>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70E3DBB6-7842-B140-9742-506DB830A716}"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6E5E076-E028-5F41-B90E-93F10F474E2C}" type="slidenum">
              <a:rPr lang="en-US" altLang="en-US"/>
              <a:pPr>
                <a:defRPr/>
              </a:pPr>
              <a:t>‹#›</a:t>
            </a:fld>
            <a:endParaRPr lang="en-US" altLang="en-US"/>
          </a:p>
        </p:txBody>
      </p:sp>
    </p:spTree>
    <p:extLst>
      <p:ext uri="{BB962C8B-B14F-4D97-AF65-F5344CB8AC3E}">
        <p14:creationId xmlns:p14="http://schemas.microsoft.com/office/powerpoint/2010/main" val="162537302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C4B37D4-23CD-6D46-9AC9-121CDFD82A6C}" type="slidenum">
              <a:rPr lang="en-US" altLang="en-US"/>
              <a:pPr>
                <a:defRPr/>
              </a:pPr>
              <a:t>‹#›</a:t>
            </a:fld>
            <a:endParaRPr lang="en-US" altLang="en-US"/>
          </a:p>
        </p:txBody>
      </p:sp>
    </p:spTree>
    <p:extLst>
      <p:ext uri="{BB962C8B-B14F-4D97-AF65-F5344CB8AC3E}">
        <p14:creationId xmlns:p14="http://schemas.microsoft.com/office/powerpoint/2010/main" val="134004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4E4FF3F7-E262-1B48-9ACC-A804D6FB1594}"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F5A95248-CCB4-AA40-BE20-3C1BA6C334A8}" type="slidenum">
              <a:rPr lang="en-US" altLang="en-US"/>
              <a:pPr>
                <a:defRPr/>
              </a:pPr>
              <a:t>‹#›</a:t>
            </a:fld>
            <a:endParaRPr lang="en-US" altLang="en-US"/>
          </a:p>
        </p:txBody>
      </p:sp>
    </p:spTree>
    <p:extLst>
      <p:ext uri="{BB962C8B-B14F-4D97-AF65-F5344CB8AC3E}">
        <p14:creationId xmlns:p14="http://schemas.microsoft.com/office/powerpoint/2010/main" val="1652458142"/>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7E758F78-C88E-A146-BC20-2A6A5E0F0109}"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E091759A-6CA7-1041-BF99-E87937CFA1F0}" type="slidenum">
              <a:rPr lang="en-US" altLang="en-US"/>
              <a:pPr>
                <a:defRPr/>
              </a:pPr>
              <a:t>‹#›</a:t>
            </a:fld>
            <a:endParaRPr lang="en-US" altLang="en-US"/>
          </a:p>
        </p:txBody>
      </p:sp>
    </p:spTree>
    <p:extLst>
      <p:ext uri="{BB962C8B-B14F-4D97-AF65-F5344CB8AC3E}">
        <p14:creationId xmlns:p14="http://schemas.microsoft.com/office/powerpoint/2010/main" val="1605469590"/>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167EA099-8FCD-4D40-BF2E-0B3FE0F7EED1}"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C6A0C776-0278-2D45-A908-5762E679AC7C}" type="slidenum">
              <a:rPr lang="en-US" altLang="en-US"/>
              <a:pPr>
                <a:defRPr/>
              </a:pPr>
              <a:t>‹#›</a:t>
            </a:fld>
            <a:endParaRPr lang="en-US" altLang="en-US"/>
          </a:p>
        </p:txBody>
      </p:sp>
    </p:spTree>
    <p:extLst>
      <p:ext uri="{BB962C8B-B14F-4D97-AF65-F5344CB8AC3E}">
        <p14:creationId xmlns:p14="http://schemas.microsoft.com/office/powerpoint/2010/main" val="214285822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A9361EA8-D9D9-4C40-AEA0-EB44599D1DB5}"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26CE88E-97D8-0B47-B184-5B9225FA759A}" type="slidenum">
              <a:rPr lang="en-US" altLang="en-US"/>
              <a:pPr>
                <a:defRPr/>
              </a:pPr>
              <a:t>‹#›</a:t>
            </a:fld>
            <a:endParaRPr lang="en-US" altLang="en-US"/>
          </a:p>
        </p:txBody>
      </p:sp>
    </p:spTree>
    <p:extLst>
      <p:ext uri="{BB962C8B-B14F-4D97-AF65-F5344CB8AC3E}">
        <p14:creationId xmlns:p14="http://schemas.microsoft.com/office/powerpoint/2010/main" val="1717376964"/>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4C908B8-C487-634A-91B4-E197E7A65C59}"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462A71-84DA-254E-8C61-642661EE78B6}" type="slidenum">
              <a:rPr lang="en-US" altLang="en-US"/>
              <a:pPr>
                <a:defRPr/>
              </a:pPr>
              <a:t>‹#›</a:t>
            </a:fld>
            <a:endParaRPr lang="en-US" altLang="en-US"/>
          </a:p>
        </p:txBody>
      </p:sp>
    </p:spTree>
    <p:extLst>
      <p:ext uri="{BB962C8B-B14F-4D97-AF65-F5344CB8AC3E}">
        <p14:creationId xmlns:p14="http://schemas.microsoft.com/office/powerpoint/2010/main" val="177441826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872C5287-8803-3D44-A216-5F8B2A0D219C}"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A17556F-F90A-F043-A633-79673736EC76}" type="slidenum">
              <a:rPr lang="en-US" altLang="en-US"/>
              <a:pPr>
                <a:defRPr/>
              </a:pPr>
              <a:t>‹#›</a:t>
            </a:fld>
            <a:endParaRPr lang="en-US" altLang="en-US"/>
          </a:p>
        </p:txBody>
      </p:sp>
    </p:spTree>
    <p:extLst>
      <p:ext uri="{BB962C8B-B14F-4D97-AF65-F5344CB8AC3E}">
        <p14:creationId xmlns:p14="http://schemas.microsoft.com/office/powerpoint/2010/main" val="542424387"/>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F9DB127C-D7D5-A64A-A969-E07B02A397BB}"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132683DF-2CDF-F24E-A387-58A7A74AF5D4}" type="slidenum">
              <a:rPr lang="en-US" altLang="en-US"/>
              <a:pPr>
                <a:defRPr/>
              </a:pPr>
              <a:t>‹#›</a:t>
            </a:fld>
            <a:endParaRPr lang="en-US" altLang="en-US"/>
          </a:p>
        </p:txBody>
      </p:sp>
    </p:spTree>
    <p:extLst>
      <p:ext uri="{BB962C8B-B14F-4D97-AF65-F5344CB8AC3E}">
        <p14:creationId xmlns:p14="http://schemas.microsoft.com/office/powerpoint/2010/main" val="458590794"/>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p:nvPr/>
        </p:nvSpPr>
        <p:spPr>
          <a:xfrm>
            <a:off x="1828800" y="3159125"/>
            <a:ext cx="457200" cy="1035050"/>
          </a:xfrm>
          <a:prstGeom prst="rect">
            <a:avLst/>
          </a:prstGeom>
          <a:noFill/>
        </p:spPr>
        <p:txBody>
          <a:bodyPr lIns="0" tIns="9144" rIns="0" bIns="9144" anchor="ctr">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r>
              <a:rPr lang="en-GB"/>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5" name="Date Placeholder 14"/>
          <p:cNvSpPr>
            <a:spLocks noGrp="1"/>
          </p:cNvSpPr>
          <p:nvPr>
            <p:ph type="dt" sz="half" idx="10"/>
          </p:nvPr>
        </p:nvSpPr>
        <p:spPr/>
        <p:txBody>
          <a:bodyPr/>
          <a:lstStyle>
            <a:lvl1pPr>
              <a:defRPr/>
            </a:lvl1pPr>
          </a:lstStyle>
          <a:p>
            <a:pPr>
              <a:defRPr/>
            </a:pPr>
            <a:fld id="{29DC6791-0245-DF41-8E6C-A7933C252E46}" type="datetime2">
              <a:rPr lang="en-US" altLang="en-US"/>
              <a:pPr>
                <a:defRPr/>
              </a:pPr>
              <a:t>Sunday, November 9, 2025</a:t>
            </a:fld>
            <a:endParaRPr lang="en-US" altLang="en-US"/>
          </a:p>
        </p:txBody>
      </p:sp>
      <p:sp>
        <p:nvSpPr>
          <p:cNvPr id="6" name="Slide Number Placeholder 15"/>
          <p:cNvSpPr>
            <a:spLocks noGrp="1"/>
          </p:cNvSpPr>
          <p:nvPr>
            <p:ph type="sldNum" sz="quarter" idx="11"/>
          </p:nvPr>
        </p:nvSpPr>
        <p:spPr/>
        <p:txBody>
          <a:bodyPr/>
          <a:lstStyle>
            <a:lvl1pPr>
              <a:defRPr/>
            </a:lvl1pPr>
          </a:lstStyle>
          <a:p>
            <a:pPr>
              <a:defRPr/>
            </a:pPr>
            <a:fld id="{8F7D57FE-4FE9-7E42-98B4-E61C1BE239F8}" type="slidenum">
              <a:rPr lang="en-US" altLang="en-US"/>
              <a:pPr>
                <a:defRPr/>
              </a:pPr>
              <a:t>‹#›</a:t>
            </a:fld>
            <a:endParaRPr lang="en-US" altLang="en-US"/>
          </a:p>
        </p:txBody>
      </p:sp>
      <p:sp>
        <p:nvSpPr>
          <p:cNvPr id="7"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16665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2"/>
          <p:cNvSpPr>
            <a:spLocks noGrp="1"/>
          </p:cNvSpPr>
          <p:nvPr>
            <p:ph type="title"/>
          </p:nvPr>
        </p:nvSpPr>
        <p:spPr/>
        <p:txBody>
          <a:bodyPr/>
          <a:lstStyle/>
          <a:p>
            <a:r>
              <a:rPr lang="en-GB"/>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7B550771-2E0E-684D-87EB-97FBEEA8DB5C}" type="datetime2">
              <a:rPr lang="en-US" altLang="en-US"/>
              <a:pPr>
                <a:defRPr/>
              </a:pPr>
              <a:t>Sunday, November 9, 2025</a:t>
            </a:fld>
            <a:endParaRPr lang="en-US" altLang="en-US"/>
          </a:p>
        </p:txBody>
      </p:sp>
      <p:sp>
        <p:nvSpPr>
          <p:cNvPr id="5" name="Slide Number Placeholder 14"/>
          <p:cNvSpPr>
            <a:spLocks noGrp="1"/>
          </p:cNvSpPr>
          <p:nvPr>
            <p:ph type="sldNum" sz="quarter" idx="11"/>
          </p:nvPr>
        </p:nvSpPr>
        <p:spPr/>
        <p:txBody>
          <a:bodyPr/>
          <a:lstStyle>
            <a:lvl1pPr>
              <a:defRPr/>
            </a:lvl1pPr>
          </a:lstStyle>
          <a:p>
            <a:pPr>
              <a:defRPr/>
            </a:pPr>
            <a:fld id="{8E63EFA3-1563-B641-915B-3B4FDD8BF19A}" type="slidenum">
              <a:rPr lang="en-US" altLang="en-US"/>
              <a:pPr>
                <a:defRPr/>
              </a:pPr>
              <a:t>‹#›</a:t>
            </a:fld>
            <a:endParaRPr lang="en-US" altLang="en-US"/>
          </a:p>
        </p:txBody>
      </p:sp>
      <p:sp>
        <p:nvSpPr>
          <p:cNvPr id="6"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15218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4"/>
          <p:cNvSpPr txBox="1"/>
          <p:nvPr/>
        </p:nvSpPr>
        <p:spPr>
          <a:xfrm>
            <a:off x="4267200" y="4075113"/>
            <a:ext cx="457200" cy="1014412"/>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GB"/>
              <a:t>Click to edit Master title style</a:t>
            </a:r>
            <a:endParaRPr lang="en-US" dirty="0"/>
          </a:p>
        </p:txBody>
      </p:sp>
      <p:sp>
        <p:nvSpPr>
          <p:cNvPr id="6" name="Date Placeholder 11"/>
          <p:cNvSpPr>
            <a:spLocks noGrp="1"/>
          </p:cNvSpPr>
          <p:nvPr>
            <p:ph type="dt" sz="half" idx="10"/>
          </p:nvPr>
        </p:nvSpPr>
        <p:spPr/>
        <p:txBody>
          <a:bodyPr/>
          <a:lstStyle>
            <a:lvl1pPr>
              <a:defRPr/>
            </a:lvl1pPr>
          </a:lstStyle>
          <a:p>
            <a:pPr>
              <a:defRPr/>
            </a:pPr>
            <a:fld id="{E954C568-C714-8145-B7A9-1B96686066A3}" type="datetime2">
              <a:rPr lang="en-US" altLang="en-US"/>
              <a:pPr>
                <a:defRPr/>
              </a:pPr>
              <a:t>Sunday, November 9, 2025</a:t>
            </a:fld>
            <a:endParaRPr lang="en-US" altLang="en-US"/>
          </a:p>
        </p:txBody>
      </p:sp>
      <p:sp>
        <p:nvSpPr>
          <p:cNvPr id="7" name="Slide Number Placeholder 12"/>
          <p:cNvSpPr>
            <a:spLocks noGrp="1"/>
          </p:cNvSpPr>
          <p:nvPr>
            <p:ph type="sldNum" sz="quarter" idx="11"/>
          </p:nvPr>
        </p:nvSpPr>
        <p:spPr/>
        <p:txBody>
          <a:bodyPr/>
          <a:lstStyle>
            <a:lvl1pPr>
              <a:defRPr/>
            </a:lvl1pPr>
          </a:lstStyle>
          <a:p>
            <a:pPr>
              <a:defRPr/>
            </a:pPr>
            <a:fld id="{4B979B5C-45F8-944D-B983-C57FA1A1E7AE}" type="slidenum">
              <a:rPr lang="en-US" altLang="en-US"/>
              <a:pPr>
                <a:defRPr/>
              </a:pPr>
              <a:t>‹#›</a:t>
            </a:fld>
            <a:endParaRPr lang="en-US" altLang="en-US"/>
          </a:p>
        </p:txBody>
      </p:sp>
      <p:sp>
        <p:nvSpPr>
          <p:cNvPr id="8"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40884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800FDF4-952A-6541-B53B-803F012DC384}" type="slidenum">
              <a:rPr lang="en-US" altLang="en-US"/>
              <a:pPr>
                <a:defRPr/>
              </a:pPr>
              <a:t>‹#›</a:t>
            </a:fld>
            <a:endParaRPr lang="en-US" altLang="en-US"/>
          </a:p>
        </p:txBody>
      </p:sp>
    </p:spTree>
    <p:extLst>
      <p:ext uri="{BB962C8B-B14F-4D97-AF65-F5344CB8AC3E}">
        <p14:creationId xmlns:p14="http://schemas.microsoft.com/office/powerpoint/2010/main" val="14238962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7"/>
          <p:cNvSpPr>
            <a:spLocks noGrp="1"/>
          </p:cNvSpPr>
          <p:nvPr>
            <p:ph type="dt" sz="half" idx="15"/>
          </p:nvPr>
        </p:nvSpPr>
        <p:spPr/>
        <p:txBody>
          <a:bodyPr/>
          <a:lstStyle>
            <a:lvl1pPr>
              <a:defRPr/>
            </a:lvl1pPr>
          </a:lstStyle>
          <a:p>
            <a:pPr>
              <a:defRPr/>
            </a:pPr>
            <a:fld id="{BF74B280-06AB-3B4E-A3F4-A8606194F041}" type="datetime2">
              <a:rPr lang="en-US" altLang="en-US"/>
              <a:pPr>
                <a:defRPr/>
              </a:pPr>
              <a:t>Sunday, November 9, 2025</a:t>
            </a:fld>
            <a:endParaRPr lang="en-US" altLang="en-US"/>
          </a:p>
        </p:txBody>
      </p:sp>
      <p:sp>
        <p:nvSpPr>
          <p:cNvPr id="8" name="Slide Number Placeholder 8"/>
          <p:cNvSpPr>
            <a:spLocks noGrp="1"/>
          </p:cNvSpPr>
          <p:nvPr>
            <p:ph type="sldNum" sz="quarter" idx="16"/>
          </p:nvPr>
        </p:nvSpPr>
        <p:spPr/>
        <p:txBody>
          <a:bodyPr/>
          <a:lstStyle>
            <a:lvl1pPr>
              <a:defRPr/>
            </a:lvl1pPr>
          </a:lstStyle>
          <a:p>
            <a:pPr>
              <a:defRPr/>
            </a:pPr>
            <a:fld id="{6BAAE3FA-1C2A-E447-B161-D367FC387B5D}" type="slidenum">
              <a:rPr lang="en-US" altLang="en-US"/>
              <a:pPr>
                <a:defRPr/>
              </a:pPr>
              <a:t>‹#›</a:t>
            </a:fld>
            <a:endParaRPr lang="en-US" altLang="en-US"/>
          </a:p>
        </p:txBody>
      </p:sp>
      <p:sp>
        <p:nvSpPr>
          <p:cNvPr id="9" name="Footer Placeholder 9"/>
          <p:cNvSpPr>
            <a:spLocks noGrp="1"/>
          </p:cNvSpPr>
          <p:nvPr>
            <p:ph type="ftr" sz="quarter" idx="17"/>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58585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1057275"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8" name="TextBox 7"/>
          <p:cNvSpPr txBox="1"/>
          <p:nvPr/>
        </p:nvSpPr>
        <p:spPr>
          <a:xfrm>
            <a:off x="4779963"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itle 11"/>
          <p:cNvSpPr>
            <a:spLocks noGrp="1"/>
          </p:cNvSpPr>
          <p:nvPr>
            <p:ph type="title"/>
          </p:nvPr>
        </p:nvSpPr>
        <p:spPr/>
        <p:txBody>
          <a:bodyPr/>
          <a:lstStyle/>
          <a:p>
            <a:r>
              <a:rPr lang="en-GB"/>
              <a:t>Click to edit Master title style</a:t>
            </a:r>
            <a:endParaRPr lang="en-US" dirty="0"/>
          </a:p>
        </p:txBody>
      </p:sp>
      <p:sp>
        <p:nvSpPr>
          <p:cNvPr id="9" name="Date Placeholder 13"/>
          <p:cNvSpPr>
            <a:spLocks noGrp="1"/>
          </p:cNvSpPr>
          <p:nvPr>
            <p:ph type="dt" sz="half" idx="10"/>
          </p:nvPr>
        </p:nvSpPr>
        <p:spPr/>
        <p:txBody>
          <a:bodyPr/>
          <a:lstStyle>
            <a:lvl1pPr>
              <a:defRPr/>
            </a:lvl1pPr>
          </a:lstStyle>
          <a:p>
            <a:pPr>
              <a:defRPr/>
            </a:pPr>
            <a:fld id="{DA9169F7-E42B-1649-B984-1C2A7933D968}" type="datetime2">
              <a:rPr lang="en-US" altLang="en-US"/>
              <a:pPr>
                <a:defRPr/>
              </a:pPr>
              <a:t>Sunday, November 9, 2025</a:t>
            </a:fld>
            <a:endParaRPr lang="en-US" altLang="en-US"/>
          </a:p>
        </p:txBody>
      </p:sp>
      <p:sp>
        <p:nvSpPr>
          <p:cNvPr id="10" name="Slide Number Placeholder 14"/>
          <p:cNvSpPr>
            <a:spLocks noGrp="1"/>
          </p:cNvSpPr>
          <p:nvPr>
            <p:ph type="sldNum" sz="quarter" idx="11"/>
          </p:nvPr>
        </p:nvSpPr>
        <p:spPr/>
        <p:txBody>
          <a:bodyPr/>
          <a:lstStyle>
            <a:lvl1pPr>
              <a:defRPr/>
            </a:lvl1pPr>
          </a:lstStyle>
          <a:p>
            <a:pPr>
              <a:defRPr/>
            </a:pPr>
            <a:fld id="{90958E5D-A170-0446-A04B-90ED98A40167}" type="slidenum">
              <a:rPr lang="en-US" altLang="en-US"/>
              <a:pPr>
                <a:defRPr/>
              </a:pPr>
              <a:t>‹#›</a:t>
            </a:fld>
            <a:endParaRPr lang="en-US" altLang="en-US"/>
          </a:p>
        </p:txBody>
      </p:sp>
      <p:sp>
        <p:nvSpPr>
          <p:cNvPr id="11"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9063093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fld id="{C4A84C2F-794E-5A4F-8F77-D808FA4A34CB}" type="datetime2">
              <a:rPr lang="en-US" altLang="en-US"/>
              <a:pPr>
                <a:defRPr/>
              </a:pPr>
              <a:t>Sunday, November 9, 2025</a:t>
            </a:fld>
            <a:endParaRPr lang="en-US" altLang="en-US"/>
          </a:p>
        </p:txBody>
      </p:sp>
      <p:sp>
        <p:nvSpPr>
          <p:cNvPr id="4" name="Slide Number Placeholder 7"/>
          <p:cNvSpPr>
            <a:spLocks noGrp="1"/>
          </p:cNvSpPr>
          <p:nvPr>
            <p:ph type="sldNum" sz="quarter" idx="11"/>
          </p:nvPr>
        </p:nvSpPr>
        <p:spPr/>
        <p:txBody>
          <a:bodyPr/>
          <a:lstStyle>
            <a:lvl1pPr>
              <a:defRPr/>
            </a:lvl1pPr>
          </a:lstStyle>
          <a:p>
            <a:pPr>
              <a:defRPr/>
            </a:pPr>
            <a:fld id="{633FB5EE-827A-D54B-89DD-713A834B54FF}" type="slidenum">
              <a:rPr lang="en-US" altLang="en-US"/>
              <a:pPr>
                <a:defRPr/>
              </a:pPr>
              <a:t>‹#›</a:t>
            </a:fld>
            <a:endParaRPr lang="en-US" altLang="en-US"/>
          </a:p>
        </p:txBody>
      </p:sp>
      <p:sp>
        <p:nvSpPr>
          <p:cNvPr id="5" name="Footer Placeholder 8"/>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0073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24B5F16D-F06D-AC4B-860F-70EF49296066}" type="datetime2">
              <a:rPr lang="en-US" altLang="en-US"/>
              <a:pPr>
                <a:defRPr/>
              </a:pPr>
              <a:t>Sunday, November 9, 2025</a:t>
            </a:fld>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2FC4F2CE-33B4-7C4E-9506-263263534130}" type="slidenum">
              <a:rPr lang="en-US" altLang="en-US"/>
              <a:pPr>
                <a:defRPr/>
              </a:pPr>
              <a:t>‹#›</a:t>
            </a:fld>
            <a:endParaRPr lang="en-US" altLang="en-US"/>
          </a:p>
        </p:txBody>
      </p:sp>
      <p:sp>
        <p:nvSpPr>
          <p:cNvPr id="4" name="Footer Placeholder 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39664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p:nvSpPr>
        <p:spPr>
          <a:xfrm>
            <a:off x="5329238" y="1774825"/>
            <a:ext cx="457200" cy="1230313"/>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8000">
                <a:solidFill>
                  <a:srgbClr val="FFFFFF"/>
                </a:solidFill>
                <a:effectLst>
                  <a:outerShdw blurRad="38100" dist="38100" dir="2700000" algn="tl">
                    <a:srgbClr val="242852"/>
                  </a:outerShdw>
                </a:effectLst>
                <a:latin typeface="Palatino Linotype" charset="0"/>
              </a:rPr>
              <a:t>{</a:t>
            </a: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8" name="Title 17"/>
          <p:cNvSpPr>
            <a:spLocks noGrp="1"/>
          </p:cNvSpPr>
          <p:nvPr>
            <p:ph type="title"/>
          </p:nvPr>
        </p:nvSpPr>
        <p:spPr/>
        <p:txBody>
          <a:bodyPr/>
          <a:lstStyle/>
          <a:p>
            <a:r>
              <a:rPr lang="en-GB"/>
              <a:t>Click to edit Master title style</a:t>
            </a:r>
            <a:endParaRPr lang="en-US" dirty="0"/>
          </a:p>
        </p:txBody>
      </p:sp>
      <p:sp>
        <p:nvSpPr>
          <p:cNvPr id="6" name="Date Placeholder 14"/>
          <p:cNvSpPr>
            <a:spLocks noGrp="1"/>
          </p:cNvSpPr>
          <p:nvPr>
            <p:ph type="dt" sz="half" idx="10"/>
          </p:nvPr>
        </p:nvSpPr>
        <p:spPr/>
        <p:txBody>
          <a:bodyPr/>
          <a:lstStyle>
            <a:lvl1pPr>
              <a:defRPr/>
            </a:lvl1pPr>
          </a:lstStyle>
          <a:p>
            <a:pPr>
              <a:defRPr/>
            </a:pPr>
            <a:fld id="{CA6F80CF-B14C-AA43-B686-B76719463EE1}" type="datetime2">
              <a:rPr lang="en-US" altLang="en-US"/>
              <a:pPr>
                <a:defRPr/>
              </a:pPr>
              <a:t>Sunday, November 9, 2025</a:t>
            </a:fld>
            <a:endParaRPr lang="en-US" altLang="en-US"/>
          </a:p>
        </p:txBody>
      </p:sp>
      <p:sp>
        <p:nvSpPr>
          <p:cNvPr id="7" name="Slide Number Placeholder 15"/>
          <p:cNvSpPr>
            <a:spLocks noGrp="1"/>
          </p:cNvSpPr>
          <p:nvPr>
            <p:ph type="sldNum" sz="quarter" idx="11"/>
          </p:nvPr>
        </p:nvSpPr>
        <p:spPr/>
        <p:txBody>
          <a:bodyPr/>
          <a:lstStyle>
            <a:lvl1pPr>
              <a:defRPr/>
            </a:lvl1pPr>
          </a:lstStyle>
          <a:p>
            <a:pPr>
              <a:defRPr/>
            </a:pPr>
            <a:fld id="{4CA89974-33D4-B845-ABF4-FD6FE7C27F6F}" type="slidenum">
              <a:rPr lang="en-US" altLang="en-US"/>
              <a:pPr>
                <a:defRPr/>
              </a:pPr>
              <a:t>‹#›</a:t>
            </a:fld>
            <a:endParaRPr lang="en-US" altLang="en-US"/>
          </a:p>
        </p:txBody>
      </p:sp>
      <p:sp>
        <p:nvSpPr>
          <p:cNvPr id="8"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132212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p:nvPr/>
        </p:nvSpPr>
        <p:spPr>
          <a:xfrm>
            <a:off x="2435225" y="3332163"/>
            <a:ext cx="457200" cy="922337"/>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itle 10"/>
          <p:cNvSpPr>
            <a:spLocks noGrp="1"/>
          </p:cNvSpPr>
          <p:nvPr>
            <p:ph type="title"/>
          </p:nvPr>
        </p:nvSpPr>
        <p:spPr/>
        <p:txBody>
          <a:bodyPr/>
          <a:lstStyle/>
          <a:p>
            <a:r>
              <a:rPr lang="en-GB"/>
              <a:t>Click to edit Master title style</a:t>
            </a:r>
            <a:endParaRPr lang="en-US"/>
          </a:p>
        </p:txBody>
      </p:sp>
      <p:sp>
        <p:nvSpPr>
          <p:cNvPr id="6" name="Date Placeholder 12"/>
          <p:cNvSpPr>
            <a:spLocks noGrp="1"/>
          </p:cNvSpPr>
          <p:nvPr>
            <p:ph type="dt" sz="half" idx="10"/>
          </p:nvPr>
        </p:nvSpPr>
        <p:spPr/>
        <p:txBody>
          <a:bodyPr/>
          <a:lstStyle>
            <a:lvl1pPr>
              <a:defRPr/>
            </a:lvl1pPr>
          </a:lstStyle>
          <a:p>
            <a:pPr>
              <a:defRPr/>
            </a:pPr>
            <a:fld id="{58B5FFD4-2A9B-8548-915E-74AC5CC56735}" type="datetime2">
              <a:rPr lang="en-US" altLang="en-US"/>
              <a:pPr>
                <a:defRPr/>
              </a:pPr>
              <a:t>Sunday, November 9, 2025</a:t>
            </a:fld>
            <a:endParaRPr lang="en-US" altLang="en-US"/>
          </a:p>
        </p:txBody>
      </p:sp>
      <p:sp>
        <p:nvSpPr>
          <p:cNvPr id="7" name="Slide Number Placeholder 13"/>
          <p:cNvSpPr>
            <a:spLocks noGrp="1"/>
          </p:cNvSpPr>
          <p:nvPr>
            <p:ph type="sldNum" sz="quarter" idx="11"/>
          </p:nvPr>
        </p:nvSpPr>
        <p:spPr/>
        <p:txBody>
          <a:bodyPr/>
          <a:lstStyle>
            <a:lvl1pPr>
              <a:defRPr/>
            </a:lvl1pPr>
          </a:lstStyle>
          <a:p>
            <a:pPr>
              <a:defRPr/>
            </a:pPr>
            <a:fld id="{3A9E4074-A6AE-C742-9766-9EA898263231}" type="slidenum">
              <a:rPr lang="en-US" altLang="en-US"/>
              <a:pPr>
                <a:defRPr/>
              </a:pPr>
              <a:t>‹#›</a:t>
            </a:fld>
            <a:endParaRPr lang="en-US" altLang="en-US"/>
          </a:p>
        </p:txBody>
      </p:sp>
      <p:sp>
        <p:nvSpPr>
          <p:cNvPr id="8" name="Footer Placeholder 14"/>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4723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4AAAB3FD-B712-C94F-8865-6E0A78A25ECC}" type="datetime2">
              <a:rPr lang="en-US" altLang="en-US"/>
              <a:pPr>
                <a:defRPr/>
              </a:pPr>
              <a:t>Sunday, November 9, 2025</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4CB086-F125-B940-8EA7-86CCCCB642E8}" type="slidenum">
              <a:rPr lang="en-US" altLang="en-US"/>
              <a:pPr>
                <a:defRPr/>
              </a:pPr>
              <a:t>‹#›</a:t>
            </a:fld>
            <a:endParaRPr lang="en-US" altLang="en-US"/>
          </a:p>
        </p:txBody>
      </p:sp>
    </p:spTree>
    <p:extLst>
      <p:ext uri="{BB962C8B-B14F-4D97-AF65-F5344CB8AC3E}">
        <p14:creationId xmlns:p14="http://schemas.microsoft.com/office/powerpoint/2010/main" val="6349325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74427B4-4387-B345-AFD3-46EBAC127BAC}" type="datetime2">
              <a:rPr lang="en-US" altLang="en-US"/>
              <a:pPr>
                <a:defRPr/>
              </a:pPr>
              <a:t>Sunday, November 9, 2025</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A31627-3626-6A47-98F9-1B42B6EA987B}" type="slidenum">
              <a:rPr lang="en-US" altLang="en-US"/>
              <a:pPr>
                <a:defRPr/>
              </a:pPr>
              <a:t>‹#›</a:t>
            </a:fld>
            <a:endParaRPr lang="en-US" altLang="en-US"/>
          </a:p>
        </p:txBody>
      </p:sp>
    </p:spTree>
    <p:extLst>
      <p:ext uri="{BB962C8B-B14F-4D97-AF65-F5344CB8AC3E}">
        <p14:creationId xmlns:p14="http://schemas.microsoft.com/office/powerpoint/2010/main" val="4654116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C71A86-8689-2A40-B854-EDC990A0C46F}" type="datetimeFigureOut">
              <a:rPr lang="en-US" smtClean="0"/>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CBBFD-C4E8-7D46-AC16-084D2029A8D7}" type="slidenum">
              <a:rPr lang="en-US" smtClean="0"/>
              <a:t>‹#›</a:t>
            </a:fld>
            <a:endParaRPr lang="en-US"/>
          </a:p>
        </p:txBody>
      </p:sp>
    </p:spTree>
    <p:extLst>
      <p:ext uri="{BB962C8B-B14F-4D97-AF65-F5344CB8AC3E}">
        <p14:creationId xmlns:p14="http://schemas.microsoft.com/office/powerpoint/2010/main" val="1127560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p:nvPr/>
        </p:nvSpPr>
        <p:spPr>
          <a:xfrm>
            <a:off x="1828800" y="3159125"/>
            <a:ext cx="457200" cy="1035050"/>
          </a:xfrm>
          <a:prstGeom prst="rect">
            <a:avLst/>
          </a:prstGeom>
          <a:noFill/>
        </p:spPr>
        <p:txBody>
          <a:bodyPr lIns="0" tIns="9144" rIns="0" bIns="9144" anchor="ctr">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r>
              <a:rPr lang="en-GB"/>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5" name="Date Placeholder 14"/>
          <p:cNvSpPr>
            <a:spLocks noGrp="1"/>
          </p:cNvSpPr>
          <p:nvPr>
            <p:ph type="dt" sz="half" idx="10"/>
          </p:nvPr>
        </p:nvSpPr>
        <p:spPr/>
        <p:txBody>
          <a:bodyPr/>
          <a:lstStyle>
            <a:lvl1pPr>
              <a:defRPr/>
            </a:lvl1pPr>
          </a:lstStyle>
          <a:p>
            <a:pPr>
              <a:defRPr/>
            </a:pPr>
            <a:fld id="{382EDE80-6A80-6646-96BA-66BF2E59E7C9}" type="datetime2">
              <a:rPr lang="en-US" altLang="en-US"/>
              <a:pPr>
                <a:defRPr/>
              </a:pPr>
              <a:t>Sunday, November 9, 2025</a:t>
            </a:fld>
            <a:endParaRPr lang="en-US" altLang="en-US"/>
          </a:p>
        </p:txBody>
      </p:sp>
      <p:sp>
        <p:nvSpPr>
          <p:cNvPr id="6" name="Slide Number Placeholder 15"/>
          <p:cNvSpPr>
            <a:spLocks noGrp="1"/>
          </p:cNvSpPr>
          <p:nvPr>
            <p:ph type="sldNum" sz="quarter" idx="11"/>
          </p:nvPr>
        </p:nvSpPr>
        <p:spPr/>
        <p:txBody>
          <a:bodyPr/>
          <a:lstStyle>
            <a:lvl1pPr>
              <a:defRPr/>
            </a:lvl1pPr>
          </a:lstStyle>
          <a:p>
            <a:pPr>
              <a:defRPr/>
            </a:pPr>
            <a:fld id="{E3D685E4-17B1-2A45-BA45-02D30A5B49C9}" type="slidenum">
              <a:rPr lang="en-US" altLang="en-US"/>
              <a:pPr>
                <a:defRPr/>
              </a:pPr>
              <a:t>‹#›</a:t>
            </a:fld>
            <a:endParaRPr lang="en-US" altLang="en-US"/>
          </a:p>
        </p:txBody>
      </p:sp>
      <p:sp>
        <p:nvSpPr>
          <p:cNvPr id="7"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03775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A9F62C7-DEDA-B147-8F93-1F47E40F658D}" type="slidenum">
              <a:rPr lang="en-US" altLang="en-US"/>
              <a:pPr>
                <a:defRPr/>
              </a:pPr>
              <a:t>‹#›</a:t>
            </a:fld>
            <a:endParaRPr lang="en-US" altLang="en-US"/>
          </a:p>
        </p:txBody>
      </p:sp>
    </p:spTree>
    <p:extLst>
      <p:ext uri="{BB962C8B-B14F-4D97-AF65-F5344CB8AC3E}">
        <p14:creationId xmlns:p14="http://schemas.microsoft.com/office/powerpoint/2010/main" val="2014801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2"/>
          <p:cNvSpPr>
            <a:spLocks noGrp="1"/>
          </p:cNvSpPr>
          <p:nvPr>
            <p:ph type="title"/>
          </p:nvPr>
        </p:nvSpPr>
        <p:spPr/>
        <p:txBody>
          <a:bodyPr/>
          <a:lstStyle/>
          <a:p>
            <a:r>
              <a:rPr lang="en-GB"/>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592F806C-B241-1C41-A0E1-A2B09134795D}" type="datetime2">
              <a:rPr lang="en-US" altLang="en-US"/>
              <a:pPr>
                <a:defRPr/>
              </a:pPr>
              <a:t>Sunday, November 9, 2025</a:t>
            </a:fld>
            <a:endParaRPr lang="en-US" altLang="en-US"/>
          </a:p>
        </p:txBody>
      </p:sp>
      <p:sp>
        <p:nvSpPr>
          <p:cNvPr id="5" name="Slide Number Placeholder 14"/>
          <p:cNvSpPr>
            <a:spLocks noGrp="1"/>
          </p:cNvSpPr>
          <p:nvPr>
            <p:ph type="sldNum" sz="quarter" idx="11"/>
          </p:nvPr>
        </p:nvSpPr>
        <p:spPr/>
        <p:txBody>
          <a:bodyPr/>
          <a:lstStyle>
            <a:lvl1pPr>
              <a:defRPr/>
            </a:lvl1pPr>
          </a:lstStyle>
          <a:p>
            <a:pPr>
              <a:defRPr/>
            </a:pPr>
            <a:fld id="{70CE28F7-C58B-B342-98C9-945A69F66BBC}" type="slidenum">
              <a:rPr lang="en-US" altLang="en-US"/>
              <a:pPr>
                <a:defRPr/>
              </a:pPr>
              <a:t>‹#›</a:t>
            </a:fld>
            <a:endParaRPr lang="en-US" altLang="en-US"/>
          </a:p>
        </p:txBody>
      </p:sp>
      <p:sp>
        <p:nvSpPr>
          <p:cNvPr id="6"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47167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4"/>
          <p:cNvSpPr txBox="1"/>
          <p:nvPr/>
        </p:nvSpPr>
        <p:spPr>
          <a:xfrm>
            <a:off x="4267200" y="4075113"/>
            <a:ext cx="457200" cy="1014412"/>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6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GB"/>
              <a:t>Click to edit Master title style</a:t>
            </a:r>
            <a:endParaRPr lang="en-US" dirty="0"/>
          </a:p>
        </p:txBody>
      </p:sp>
      <p:sp>
        <p:nvSpPr>
          <p:cNvPr id="6" name="Date Placeholder 11"/>
          <p:cNvSpPr>
            <a:spLocks noGrp="1"/>
          </p:cNvSpPr>
          <p:nvPr>
            <p:ph type="dt" sz="half" idx="10"/>
          </p:nvPr>
        </p:nvSpPr>
        <p:spPr/>
        <p:txBody>
          <a:bodyPr/>
          <a:lstStyle>
            <a:lvl1pPr>
              <a:defRPr/>
            </a:lvl1pPr>
          </a:lstStyle>
          <a:p>
            <a:pPr>
              <a:defRPr/>
            </a:pPr>
            <a:fld id="{50F78DC2-E73D-064F-9BFE-7F38199747B8}" type="datetime2">
              <a:rPr lang="en-US" altLang="en-US"/>
              <a:pPr>
                <a:defRPr/>
              </a:pPr>
              <a:t>Sunday, November 9, 2025</a:t>
            </a:fld>
            <a:endParaRPr lang="en-US" altLang="en-US"/>
          </a:p>
        </p:txBody>
      </p:sp>
      <p:sp>
        <p:nvSpPr>
          <p:cNvPr id="7" name="Slide Number Placeholder 12"/>
          <p:cNvSpPr>
            <a:spLocks noGrp="1"/>
          </p:cNvSpPr>
          <p:nvPr>
            <p:ph type="sldNum" sz="quarter" idx="11"/>
          </p:nvPr>
        </p:nvSpPr>
        <p:spPr/>
        <p:txBody>
          <a:bodyPr/>
          <a:lstStyle>
            <a:lvl1pPr>
              <a:defRPr/>
            </a:lvl1pPr>
          </a:lstStyle>
          <a:p>
            <a:pPr>
              <a:defRPr/>
            </a:pPr>
            <a:fld id="{B22289EC-D17A-0845-BDD1-44C7A025D63D}" type="slidenum">
              <a:rPr lang="en-US" altLang="en-US"/>
              <a:pPr>
                <a:defRPr/>
              </a:pPr>
              <a:t>‹#›</a:t>
            </a:fld>
            <a:endParaRPr lang="en-US" altLang="en-US"/>
          </a:p>
        </p:txBody>
      </p:sp>
      <p:sp>
        <p:nvSpPr>
          <p:cNvPr id="8"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3250925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7"/>
          <p:cNvSpPr>
            <a:spLocks noGrp="1"/>
          </p:cNvSpPr>
          <p:nvPr>
            <p:ph type="dt" sz="half" idx="15"/>
          </p:nvPr>
        </p:nvSpPr>
        <p:spPr/>
        <p:txBody>
          <a:bodyPr/>
          <a:lstStyle>
            <a:lvl1pPr>
              <a:defRPr/>
            </a:lvl1pPr>
          </a:lstStyle>
          <a:p>
            <a:pPr>
              <a:defRPr/>
            </a:pPr>
            <a:fld id="{D289BF4C-3488-0C40-AD26-58B410EEFB98}" type="datetime2">
              <a:rPr lang="en-US" altLang="en-US"/>
              <a:pPr>
                <a:defRPr/>
              </a:pPr>
              <a:t>Sunday, November 9, 2025</a:t>
            </a:fld>
            <a:endParaRPr lang="en-US" altLang="en-US"/>
          </a:p>
        </p:txBody>
      </p:sp>
      <p:sp>
        <p:nvSpPr>
          <p:cNvPr id="8" name="Slide Number Placeholder 8"/>
          <p:cNvSpPr>
            <a:spLocks noGrp="1"/>
          </p:cNvSpPr>
          <p:nvPr>
            <p:ph type="sldNum" sz="quarter" idx="16"/>
          </p:nvPr>
        </p:nvSpPr>
        <p:spPr/>
        <p:txBody>
          <a:bodyPr/>
          <a:lstStyle>
            <a:lvl1pPr>
              <a:defRPr/>
            </a:lvl1pPr>
          </a:lstStyle>
          <a:p>
            <a:pPr>
              <a:defRPr/>
            </a:pPr>
            <a:fld id="{390D37B9-A735-3E40-945C-8DF0072486E8}" type="slidenum">
              <a:rPr lang="en-US" altLang="en-US"/>
              <a:pPr>
                <a:defRPr/>
              </a:pPr>
              <a:t>‹#›</a:t>
            </a:fld>
            <a:endParaRPr lang="en-US" altLang="en-US"/>
          </a:p>
        </p:txBody>
      </p:sp>
      <p:sp>
        <p:nvSpPr>
          <p:cNvPr id="9" name="Footer Placeholder 9"/>
          <p:cNvSpPr>
            <a:spLocks noGrp="1"/>
          </p:cNvSpPr>
          <p:nvPr>
            <p:ph type="ftr" sz="quarter" idx="17"/>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425085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1057275"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8" name="TextBox 7"/>
          <p:cNvSpPr txBox="1"/>
          <p:nvPr/>
        </p:nvSpPr>
        <p:spPr>
          <a:xfrm>
            <a:off x="4779963" y="520700"/>
            <a:ext cx="457200" cy="922338"/>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itle 11"/>
          <p:cNvSpPr>
            <a:spLocks noGrp="1"/>
          </p:cNvSpPr>
          <p:nvPr>
            <p:ph type="title"/>
          </p:nvPr>
        </p:nvSpPr>
        <p:spPr/>
        <p:txBody>
          <a:bodyPr/>
          <a:lstStyle/>
          <a:p>
            <a:r>
              <a:rPr lang="en-GB"/>
              <a:t>Click to edit Master title style</a:t>
            </a:r>
            <a:endParaRPr lang="en-US" dirty="0"/>
          </a:p>
        </p:txBody>
      </p:sp>
      <p:sp>
        <p:nvSpPr>
          <p:cNvPr id="9" name="Date Placeholder 13"/>
          <p:cNvSpPr>
            <a:spLocks noGrp="1"/>
          </p:cNvSpPr>
          <p:nvPr>
            <p:ph type="dt" sz="half" idx="10"/>
          </p:nvPr>
        </p:nvSpPr>
        <p:spPr/>
        <p:txBody>
          <a:bodyPr/>
          <a:lstStyle>
            <a:lvl1pPr>
              <a:defRPr/>
            </a:lvl1pPr>
          </a:lstStyle>
          <a:p>
            <a:pPr>
              <a:defRPr/>
            </a:pPr>
            <a:fld id="{96943CBD-5D74-CA4B-89E8-D3B4C069A3DF}" type="datetime2">
              <a:rPr lang="en-US" altLang="en-US"/>
              <a:pPr>
                <a:defRPr/>
              </a:pPr>
              <a:t>Sunday, November 9, 2025</a:t>
            </a:fld>
            <a:endParaRPr lang="en-US" altLang="en-US"/>
          </a:p>
        </p:txBody>
      </p:sp>
      <p:sp>
        <p:nvSpPr>
          <p:cNvPr id="10" name="Slide Number Placeholder 14"/>
          <p:cNvSpPr>
            <a:spLocks noGrp="1"/>
          </p:cNvSpPr>
          <p:nvPr>
            <p:ph type="sldNum" sz="quarter" idx="11"/>
          </p:nvPr>
        </p:nvSpPr>
        <p:spPr/>
        <p:txBody>
          <a:bodyPr/>
          <a:lstStyle>
            <a:lvl1pPr>
              <a:defRPr/>
            </a:lvl1pPr>
          </a:lstStyle>
          <a:p>
            <a:pPr>
              <a:defRPr/>
            </a:pPr>
            <a:fld id="{3246B5B7-3E97-1847-9D9F-B6492B44AE7E}" type="slidenum">
              <a:rPr lang="en-US" altLang="en-US"/>
              <a:pPr>
                <a:defRPr/>
              </a:pPr>
              <a:t>‹#›</a:t>
            </a:fld>
            <a:endParaRPr lang="en-US" altLang="en-US"/>
          </a:p>
        </p:txBody>
      </p:sp>
      <p:sp>
        <p:nvSpPr>
          <p:cNvPr id="11" name="Footer Placeholder 15"/>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522967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fld id="{64F6A315-B367-0644-8529-106DB6093D62}" type="datetime2">
              <a:rPr lang="en-US" altLang="en-US"/>
              <a:pPr>
                <a:defRPr/>
              </a:pPr>
              <a:t>Sunday, November 9, 2025</a:t>
            </a:fld>
            <a:endParaRPr lang="en-US" altLang="en-US"/>
          </a:p>
        </p:txBody>
      </p:sp>
      <p:sp>
        <p:nvSpPr>
          <p:cNvPr id="4" name="Slide Number Placeholder 7"/>
          <p:cNvSpPr>
            <a:spLocks noGrp="1"/>
          </p:cNvSpPr>
          <p:nvPr>
            <p:ph type="sldNum" sz="quarter" idx="11"/>
          </p:nvPr>
        </p:nvSpPr>
        <p:spPr/>
        <p:txBody>
          <a:bodyPr/>
          <a:lstStyle>
            <a:lvl1pPr>
              <a:defRPr/>
            </a:lvl1pPr>
          </a:lstStyle>
          <a:p>
            <a:pPr>
              <a:defRPr/>
            </a:pPr>
            <a:fld id="{D54D08A0-B69B-934D-8C81-33D42EB1434B}" type="slidenum">
              <a:rPr lang="en-US" altLang="en-US"/>
              <a:pPr>
                <a:defRPr/>
              </a:pPr>
              <a:t>‹#›</a:t>
            </a:fld>
            <a:endParaRPr lang="en-US" altLang="en-US"/>
          </a:p>
        </p:txBody>
      </p:sp>
      <p:sp>
        <p:nvSpPr>
          <p:cNvPr id="5" name="Footer Placeholder 8"/>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0113192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80B8592B-0CCE-5844-B1D7-9A7FE436E116}" type="datetime2">
              <a:rPr lang="en-US" altLang="en-US"/>
              <a:pPr>
                <a:defRPr/>
              </a:pPr>
              <a:t>Sunday, November 9, 2025</a:t>
            </a:fld>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D37943B4-47D9-664B-8F10-DD02C86CC42C}" type="slidenum">
              <a:rPr lang="en-US" altLang="en-US"/>
              <a:pPr>
                <a:defRPr/>
              </a:pPr>
              <a:t>‹#›</a:t>
            </a:fld>
            <a:endParaRPr lang="en-US" altLang="en-US"/>
          </a:p>
        </p:txBody>
      </p:sp>
      <p:sp>
        <p:nvSpPr>
          <p:cNvPr id="4" name="Footer Placeholder 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702076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p:nvSpPr>
        <p:spPr>
          <a:xfrm>
            <a:off x="5329238" y="1774825"/>
            <a:ext cx="457200" cy="1230313"/>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8000">
                <a:solidFill>
                  <a:srgbClr val="FFFFFF"/>
                </a:solidFill>
                <a:effectLst>
                  <a:outerShdw blurRad="38100" dist="38100" dir="2700000" algn="tl">
                    <a:srgbClr val="242852"/>
                  </a:outerShdw>
                </a:effectLst>
                <a:latin typeface="Palatino Linotype" charset="0"/>
              </a:rPr>
              <a:t>{</a:t>
            </a: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8" name="Title 17"/>
          <p:cNvSpPr>
            <a:spLocks noGrp="1"/>
          </p:cNvSpPr>
          <p:nvPr>
            <p:ph type="title"/>
          </p:nvPr>
        </p:nvSpPr>
        <p:spPr/>
        <p:txBody>
          <a:bodyPr/>
          <a:lstStyle/>
          <a:p>
            <a:r>
              <a:rPr lang="en-GB"/>
              <a:t>Click to edit Master title style</a:t>
            </a:r>
            <a:endParaRPr lang="en-US" dirty="0"/>
          </a:p>
        </p:txBody>
      </p:sp>
      <p:sp>
        <p:nvSpPr>
          <p:cNvPr id="6" name="Date Placeholder 14"/>
          <p:cNvSpPr>
            <a:spLocks noGrp="1"/>
          </p:cNvSpPr>
          <p:nvPr>
            <p:ph type="dt" sz="half" idx="10"/>
          </p:nvPr>
        </p:nvSpPr>
        <p:spPr/>
        <p:txBody>
          <a:bodyPr/>
          <a:lstStyle>
            <a:lvl1pPr>
              <a:defRPr/>
            </a:lvl1pPr>
          </a:lstStyle>
          <a:p>
            <a:pPr>
              <a:defRPr/>
            </a:pPr>
            <a:fld id="{5949FED0-5EB0-644A-A6DA-04B366B2A277}" type="datetime2">
              <a:rPr lang="en-US" altLang="en-US"/>
              <a:pPr>
                <a:defRPr/>
              </a:pPr>
              <a:t>Sunday, November 9, 2025</a:t>
            </a:fld>
            <a:endParaRPr lang="en-US" altLang="en-US"/>
          </a:p>
        </p:txBody>
      </p:sp>
      <p:sp>
        <p:nvSpPr>
          <p:cNvPr id="7" name="Slide Number Placeholder 15"/>
          <p:cNvSpPr>
            <a:spLocks noGrp="1"/>
          </p:cNvSpPr>
          <p:nvPr>
            <p:ph type="sldNum" sz="quarter" idx="11"/>
          </p:nvPr>
        </p:nvSpPr>
        <p:spPr/>
        <p:txBody>
          <a:bodyPr/>
          <a:lstStyle>
            <a:lvl1pPr>
              <a:defRPr/>
            </a:lvl1pPr>
          </a:lstStyle>
          <a:p>
            <a:pPr>
              <a:defRPr/>
            </a:pPr>
            <a:fld id="{0AB2728E-85E2-8647-9BA3-F55648A6F108}" type="slidenum">
              <a:rPr lang="en-US" altLang="en-US"/>
              <a:pPr>
                <a:defRPr/>
              </a:pPr>
              <a:t>‹#›</a:t>
            </a:fld>
            <a:endParaRPr lang="en-US" altLang="en-US"/>
          </a:p>
        </p:txBody>
      </p:sp>
      <p:sp>
        <p:nvSpPr>
          <p:cNvPr id="8" name="Footer Placeholder 16"/>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28394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p:nvPr/>
        </p:nvSpPr>
        <p:spPr>
          <a:xfrm>
            <a:off x="2435225" y="3332163"/>
            <a:ext cx="457200" cy="922337"/>
          </a:xfrm>
          <a:prstGeom prst="rect">
            <a:avLst/>
          </a:prstGeom>
          <a:noFill/>
        </p:spPr>
        <p:txBody>
          <a:bodyPr lIns="0" tIns="0" rIns="0" bIns="0">
            <a:spAutoFit/>
          </a:bodyPr>
          <a:lstStyle>
            <a:lvl1pPr eaLnBrk="0" hangingPunct="0">
              <a:defRPr sz="4400">
                <a:solidFill>
                  <a:schemeClr val="tx1"/>
                </a:solidFill>
                <a:latin typeface="Tahoma" charset="0"/>
                <a:ea typeface="ＭＳ Ｐゴシック" charset="-128"/>
              </a:defRPr>
            </a:lvl1pPr>
            <a:lvl2pPr marL="742950" indent="-285750" eaLnBrk="0" hangingPunct="0">
              <a:defRPr sz="4400">
                <a:solidFill>
                  <a:schemeClr val="tx1"/>
                </a:solidFill>
                <a:latin typeface="Tahoma" charset="0"/>
                <a:ea typeface="ＭＳ Ｐゴシック" charset="-128"/>
              </a:defRPr>
            </a:lvl2pPr>
            <a:lvl3pPr marL="1143000" indent="-228600" eaLnBrk="0" hangingPunct="0">
              <a:defRPr sz="4400">
                <a:solidFill>
                  <a:schemeClr val="tx1"/>
                </a:solidFill>
                <a:latin typeface="Tahoma" charset="0"/>
                <a:ea typeface="ＭＳ Ｐゴシック" charset="-128"/>
              </a:defRPr>
            </a:lvl3pPr>
            <a:lvl4pPr marL="1600200" indent="-228600" eaLnBrk="0" hangingPunct="0">
              <a:defRPr sz="4400">
                <a:solidFill>
                  <a:schemeClr val="tx1"/>
                </a:solidFill>
                <a:latin typeface="Tahoma" charset="0"/>
                <a:ea typeface="ＭＳ Ｐゴシック" charset="-128"/>
              </a:defRPr>
            </a:lvl4pPr>
            <a:lvl5pPr marL="2057400" indent="-228600" eaLnBrk="0" hangingPunct="0">
              <a:defRPr sz="4400">
                <a:solidFill>
                  <a:schemeClr val="tx1"/>
                </a:solidFill>
                <a:latin typeface="Tahoma" charset="0"/>
                <a:ea typeface="ＭＳ Ｐゴシック" charset="-128"/>
              </a:defRPr>
            </a:lvl5pPr>
            <a:lvl6pPr marL="2514600" indent="-228600" eaLnBrk="0" fontAlgn="base" hangingPunct="0">
              <a:spcBef>
                <a:spcPct val="0"/>
              </a:spcBef>
              <a:spcAft>
                <a:spcPct val="0"/>
              </a:spcAft>
              <a:defRPr sz="4400">
                <a:solidFill>
                  <a:schemeClr val="tx1"/>
                </a:solidFill>
                <a:latin typeface="Tahoma" charset="0"/>
                <a:ea typeface="ＭＳ Ｐゴシック" charset="-128"/>
              </a:defRPr>
            </a:lvl6pPr>
            <a:lvl7pPr marL="2971800" indent="-228600" eaLnBrk="0" fontAlgn="base" hangingPunct="0">
              <a:spcBef>
                <a:spcPct val="0"/>
              </a:spcBef>
              <a:spcAft>
                <a:spcPct val="0"/>
              </a:spcAft>
              <a:defRPr sz="4400">
                <a:solidFill>
                  <a:schemeClr val="tx1"/>
                </a:solidFill>
                <a:latin typeface="Tahoma" charset="0"/>
                <a:ea typeface="ＭＳ Ｐゴシック" charset="-128"/>
              </a:defRPr>
            </a:lvl7pPr>
            <a:lvl8pPr marL="3429000" indent="-228600" eaLnBrk="0" fontAlgn="base" hangingPunct="0">
              <a:spcBef>
                <a:spcPct val="0"/>
              </a:spcBef>
              <a:spcAft>
                <a:spcPct val="0"/>
              </a:spcAft>
              <a:defRPr sz="4400">
                <a:solidFill>
                  <a:schemeClr val="tx1"/>
                </a:solidFill>
                <a:latin typeface="Tahoma" charset="0"/>
                <a:ea typeface="ＭＳ Ｐゴシック" charset="-128"/>
              </a:defRPr>
            </a:lvl8pPr>
            <a:lvl9pPr marL="3886200" indent="-228600" eaLnBrk="0" fontAlgn="base" hangingPunct="0">
              <a:spcBef>
                <a:spcPct val="0"/>
              </a:spcBef>
              <a:spcAft>
                <a:spcPct val="0"/>
              </a:spcAft>
              <a:defRPr sz="4400">
                <a:solidFill>
                  <a:schemeClr val="tx1"/>
                </a:solidFill>
                <a:latin typeface="Tahoma" charset="0"/>
                <a:ea typeface="ＭＳ Ｐゴシック" charset="-128"/>
              </a:defRPr>
            </a:lvl9pPr>
          </a:lstStyle>
          <a:p>
            <a:pPr eaLnBrk="1" hangingPunct="1">
              <a:defRPr/>
            </a:pPr>
            <a:r>
              <a:rPr lang="en-US" altLang="en-US" sz="6000">
                <a:solidFill>
                  <a:srgbClr val="FFFFFF"/>
                </a:solidFill>
                <a:effectLst>
                  <a:outerShdw blurRad="38100" dist="38100" dir="2700000" algn="tl">
                    <a:srgbClr val="242852"/>
                  </a:outerShdw>
                </a:effectLst>
                <a:latin typeface="Palatino Linotype" charset="0"/>
              </a:rPr>
              <a:t>{</a:t>
            </a: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itle 10"/>
          <p:cNvSpPr>
            <a:spLocks noGrp="1"/>
          </p:cNvSpPr>
          <p:nvPr>
            <p:ph type="title"/>
          </p:nvPr>
        </p:nvSpPr>
        <p:spPr/>
        <p:txBody>
          <a:bodyPr/>
          <a:lstStyle/>
          <a:p>
            <a:r>
              <a:rPr lang="en-GB"/>
              <a:t>Click to edit Master title style</a:t>
            </a:r>
            <a:endParaRPr lang="en-US"/>
          </a:p>
        </p:txBody>
      </p:sp>
      <p:sp>
        <p:nvSpPr>
          <p:cNvPr id="6" name="Date Placeholder 12"/>
          <p:cNvSpPr>
            <a:spLocks noGrp="1"/>
          </p:cNvSpPr>
          <p:nvPr>
            <p:ph type="dt" sz="half" idx="10"/>
          </p:nvPr>
        </p:nvSpPr>
        <p:spPr/>
        <p:txBody>
          <a:bodyPr/>
          <a:lstStyle>
            <a:lvl1pPr>
              <a:defRPr/>
            </a:lvl1pPr>
          </a:lstStyle>
          <a:p>
            <a:pPr>
              <a:defRPr/>
            </a:pPr>
            <a:fld id="{DD445DB6-EF41-BD4B-8D88-27A243DD269C}" type="datetime2">
              <a:rPr lang="en-US" altLang="en-US"/>
              <a:pPr>
                <a:defRPr/>
              </a:pPr>
              <a:t>Sunday, November 9, 2025</a:t>
            </a:fld>
            <a:endParaRPr lang="en-US" altLang="en-US"/>
          </a:p>
        </p:txBody>
      </p:sp>
      <p:sp>
        <p:nvSpPr>
          <p:cNvPr id="7" name="Slide Number Placeholder 13"/>
          <p:cNvSpPr>
            <a:spLocks noGrp="1"/>
          </p:cNvSpPr>
          <p:nvPr>
            <p:ph type="sldNum" sz="quarter" idx="11"/>
          </p:nvPr>
        </p:nvSpPr>
        <p:spPr/>
        <p:txBody>
          <a:bodyPr/>
          <a:lstStyle>
            <a:lvl1pPr>
              <a:defRPr/>
            </a:lvl1pPr>
          </a:lstStyle>
          <a:p>
            <a:pPr>
              <a:defRPr/>
            </a:pPr>
            <a:fld id="{6BB338BD-689C-AF40-9F1A-A0E0638ADFC5}" type="slidenum">
              <a:rPr lang="en-US" altLang="en-US"/>
              <a:pPr>
                <a:defRPr/>
              </a:pPr>
              <a:t>‹#›</a:t>
            </a:fld>
            <a:endParaRPr lang="en-US" altLang="en-US"/>
          </a:p>
        </p:txBody>
      </p:sp>
      <p:sp>
        <p:nvSpPr>
          <p:cNvPr id="8" name="Footer Placeholder 14"/>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6672495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889F877A-E52C-2E47-A8D8-5C18BA6B8DB8}" type="datetime2">
              <a:rPr lang="en-US" altLang="en-US"/>
              <a:pPr>
                <a:defRPr/>
              </a:pPr>
              <a:t>Sunday, November 9, 2025</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70EB87-58FE-7849-8186-603C13CE7360}" type="slidenum">
              <a:rPr lang="en-US" altLang="en-US"/>
              <a:pPr>
                <a:defRPr/>
              </a:pPr>
              <a:t>‹#›</a:t>
            </a:fld>
            <a:endParaRPr lang="en-US" altLang="en-US"/>
          </a:p>
        </p:txBody>
      </p:sp>
    </p:spTree>
    <p:extLst>
      <p:ext uri="{BB962C8B-B14F-4D97-AF65-F5344CB8AC3E}">
        <p14:creationId xmlns:p14="http://schemas.microsoft.com/office/powerpoint/2010/main" val="1096224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E64A06E-4DEC-9641-980F-0AA5D25F5F15}" type="datetime2">
              <a:rPr lang="en-US" altLang="en-US"/>
              <a:pPr>
                <a:defRPr/>
              </a:pPr>
              <a:t>Sunday, November 9, 2025</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BF0B9-9E73-9C4C-8684-04CB8A619B75}" type="slidenum">
              <a:rPr lang="en-US" altLang="en-US"/>
              <a:pPr>
                <a:defRPr/>
              </a:pPr>
              <a:t>‹#›</a:t>
            </a:fld>
            <a:endParaRPr lang="en-US" altLang="en-US"/>
          </a:p>
        </p:txBody>
      </p:sp>
    </p:spTree>
    <p:extLst>
      <p:ext uri="{BB962C8B-B14F-4D97-AF65-F5344CB8AC3E}">
        <p14:creationId xmlns:p14="http://schemas.microsoft.com/office/powerpoint/2010/main" val="98555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93DB285-4D20-9C47-AB00-714CEBAC0318}" type="slidenum">
              <a:rPr lang="en-US" altLang="en-US"/>
              <a:pPr>
                <a:defRPr/>
              </a:pPr>
              <a:t>‹#›</a:t>
            </a:fld>
            <a:endParaRPr lang="en-US" altLang="en-US"/>
          </a:p>
        </p:txBody>
      </p:sp>
    </p:spTree>
    <p:extLst>
      <p:ext uri="{BB962C8B-B14F-4D97-AF65-F5344CB8AC3E}">
        <p14:creationId xmlns:p14="http://schemas.microsoft.com/office/powerpoint/2010/main" val="1254479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83DF5993-1F1D-9546-A9BF-B2CED46A61F5}"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FCEBAEF-A0B8-4C45-BBC3-C328CF5E2373}" type="slidenum">
              <a:rPr lang="en-US" altLang="en-US"/>
              <a:pPr>
                <a:defRPr/>
              </a:pPr>
              <a:t>‹#›</a:t>
            </a:fld>
            <a:endParaRPr lang="en-US" altLang="en-US"/>
          </a:p>
        </p:txBody>
      </p:sp>
    </p:spTree>
    <p:extLst>
      <p:ext uri="{BB962C8B-B14F-4D97-AF65-F5344CB8AC3E}">
        <p14:creationId xmlns:p14="http://schemas.microsoft.com/office/powerpoint/2010/main" val="633867844"/>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0684EA7-EBF9-C842-8B45-3B9154080146}"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F210167-3819-5545-A38A-D9B1E5F83A7F}" type="slidenum">
              <a:rPr lang="en-US" altLang="en-US"/>
              <a:pPr>
                <a:defRPr/>
              </a:pPr>
              <a:t>‹#›</a:t>
            </a:fld>
            <a:endParaRPr lang="en-US" altLang="en-US"/>
          </a:p>
        </p:txBody>
      </p:sp>
    </p:spTree>
    <p:extLst>
      <p:ext uri="{BB962C8B-B14F-4D97-AF65-F5344CB8AC3E}">
        <p14:creationId xmlns:p14="http://schemas.microsoft.com/office/powerpoint/2010/main" val="1897964988"/>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B3495E1A-31B4-D64B-825E-F563DAD17D24}"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DBF99A3-7547-1E42-826E-3526997A6A5D}" type="slidenum">
              <a:rPr lang="en-US" altLang="en-US"/>
              <a:pPr>
                <a:defRPr/>
              </a:pPr>
              <a:t>‹#›</a:t>
            </a:fld>
            <a:endParaRPr lang="en-US" altLang="en-US"/>
          </a:p>
        </p:txBody>
      </p:sp>
    </p:spTree>
    <p:extLst>
      <p:ext uri="{BB962C8B-B14F-4D97-AF65-F5344CB8AC3E}">
        <p14:creationId xmlns:p14="http://schemas.microsoft.com/office/powerpoint/2010/main" val="37546077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7C20D1EE-85AA-1549-8A35-E9F56D8C882F}"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E7E707A3-18E8-F746-8EEB-C9E9F610F050}" type="slidenum">
              <a:rPr lang="en-US" altLang="en-US"/>
              <a:pPr>
                <a:defRPr/>
              </a:pPr>
              <a:t>‹#›</a:t>
            </a:fld>
            <a:endParaRPr lang="en-US" altLang="en-US"/>
          </a:p>
        </p:txBody>
      </p:sp>
    </p:spTree>
    <p:extLst>
      <p:ext uri="{BB962C8B-B14F-4D97-AF65-F5344CB8AC3E}">
        <p14:creationId xmlns:p14="http://schemas.microsoft.com/office/powerpoint/2010/main" val="1062340960"/>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0A99B39B-A422-8A42-9D2A-5ABE9D98D865}" type="datetimeFigureOut">
              <a:rPr lang="en-US" altLang="en-US"/>
              <a:pPr>
                <a:defRPr/>
              </a:pPr>
              <a:t>11/9/25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2CE6C721-2536-9A48-AD7E-4FCA0A6AF183}" type="slidenum">
              <a:rPr lang="en-US" altLang="en-US"/>
              <a:pPr>
                <a:defRPr/>
              </a:pPr>
              <a:t>‹#›</a:t>
            </a:fld>
            <a:endParaRPr lang="en-US" altLang="en-US"/>
          </a:p>
        </p:txBody>
      </p:sp>
    </p:spTree>
    <p:extLst>
      <p:ext uri="{BB962C8B-B14F-4D97-AF65-F5344CB8AC3E}">
        <p14:creationId xmlns:p14="http://schemas.microsoft.com/office/powerpoint/2010/main" val="585473562"/>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5FBCB9E6-B699-CE4B-9BA5-5566DA93ABF7}" type="datetimeFigureOut">
              <a:rPr lang="en-US" altLang="en-US"/>
              <a:pPr>
                <a:defRPr/>
              </a:pPr>
              <a:t>11/9/25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F7307BAB-C849-C043-AD6E-CF3E0123596C}" type="slidenum">
              <a:rPr lang="en-US" altLang="en-US"/>
              <a:pPr>
                <a:defRPr/>
              </a:pPr>
              <a:t>‹#›</a:t>
            </a:fld>
            <a:endParaRPr lang="en-US" altLang="en-US"/>
          </a:p>
        </p:txBody>
      </p:sp>
    </p:spTree>
    <p:extLst>
      <p:ext uri="{BB962C8B-B14F-4D97-AF65-F5344CB8AC3E}">
        <p14:creationId xmlns:p14="http://schemas.microsoft.com/office/powerpoint/2010/main" val="284085980"/>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EF00DD01-A9D2-A64B-AF04-D1F843946ED0}" type="datetimeFigureOut">
              <a:rPr lang="en-US" altLang="en-US"/>
              <a:pPr>
                <a:defRPr/>
              </a:pPr>
              <a:t>11/9/25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DEF65567-8EB9-F846-9110-9D1F5FD03EE9}" type="slidenum">
              <a:rPr lang="en-US" altLang="en-US"/>
              <a:pPr>
                <a:defRPr/>
              </a:pPr>
              <a:t>‹#›</a:t>
            </a:fld>
            <a:endParaRPr lang="en-US" altLang="en-US"/>
          </a:p>
        </p:txBody>
      </p:sp>
    </p:spTree>
    <p:extLst>
      <p:ext uri="{BB962C8B-B14F-4D97-AF65-F5344CB8AC3E}">
        <p14:creationId xmlns:p14="http://schemas.microsoft.com/office/powerpoint/2010/main" val="776918579"/>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092AC9EA-F948-FB40-9FFB-6C05CDFC0515}"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242CA41E-F2B9-D746-9832-1B7C8C17FB5D}" type="slidenum">
              <a:rPr lang="en-US" altLang="en-US"/>
              <a:pPr>
                <a:defRPr/>
              </a:pPr>
              <a:t>‹#›</a:t>
            </a:fld>
            <a:endParaRPr lang="en-US" altLang="en-US"/>
          </a:p>
        </p:txBody>
      </p:sp>
    </p:spTree>
    <p:extLst>
      <p:ext uri="{BB962C8B-B14F-4D97-AF65-F5344CB8AC3E}">
        <p14:creationId xmlns:p14="http://schemas.microsoft.com/office/powerpoint/2010/main" val="969983493"/>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00C72F08-EA6E-934D-9A5D-3B9F8F43A963}" type="datetimeFigureOut">
              <a:rPr lang="en-US" altLang="en-US"/>
              <a:pPr>
                <a:defRPr/>
              </a:pPr>
              <a:t>11/9/25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1FD15DAD-F145-8C42-972D-468F1F1AF01C}" type="slidenum">
              <a:rPr lang="en-US" altLang="en-US"/>
              <a:pPr>
                <a:defRPr/>
              </a:pPr>
              <a:t>‹#›</a:t>
            </a:fld>
            <a:endParaRPr lang="en-US" altLang="en-US"/>
          </a:p>
        </p:txBody>
      </p:sp>
    </p:spTree>
    <p:extLst>
      <p:ext uri="{BB962C8B-B14F-4D97-AF65-F5344CB8AC3E}">
        <p14:creationId xmlns:p14="http://schemas.microsoft.com/office/powerpoint/2010/main" val="964202474"/>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6DD9DF3-B30D-B949-9C4A-D43908FC8309}" type="datetimeFigureOut">
              <a:rPr lang="en-US" altLang="en-US"/>
              <a:pPr>
                <a:defRPr/>
              </a:pPr>
              <a:t>11/9/25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42B989F-6AC5-3A43-AD49-90A6CD8C24A1}" type="slidenum">
              <a:rPr lang="en-US" altLang="en-US"/>
              <a:pPr>
                <a:defRPr/>
              </a:pPr>
              <a:t>‹#›</a:t>
            </a:fld>
            <a:endParaRPr lang="en-US" altLang="en-US"/>
          </a:p>
        </p:txBody>
      </p:sp>
    </p:spTree>
    <p:extLst>
      <p:ext uri="{BB962C8B-B14F-4D97-AF65-F5344CB8AC3E}">
        <p14:creationId xmlns:p14="http://schemas.microsoft.com/office/powerpoint/2010/main" val="43938025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3079"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80"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Times New Roman" pitchFamily="-109"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Times New Roman" pitchFamily="-109"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Times New Roman" charset="0"/>
              </a:defRPr>
            </a:lvl1pPr>
          </a:lstStyle>
          <a:p>
            <a:pPr>
              <a:defRPr/>
            </a:pPr>
            <a:fld id="{0F0AF677-9321-C54C-AAB8-DF9D603EA244}" type="slidenum">
              <a:rPr lang="en-US" altLang="en-US"/>
              <a:pPr>
                <a:defRPr/>
              </a:pPr>
              <a:t>‹#›</a:t>
            </a:fld>
            <a:endParaRPr lang="en-US" altLang="en-US"/>
          </a:p>
        </p:txBody>
      </p:sp>
      <p:sp>
        <p:nvSpPr>
          <p:cNvPr id="3083"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5159" r:id="rId1"/>
    <p:sldLayoutId id="2147495138" r:id="rId2"/>
    <p:sldLayoutId id="2147495139" r:id="rId3"/>
    <p:sldLayoutId id="2147495140" r:id="rId4"/>
    <p:sldLayoutId id="2147495141" r:id="rId5"/>
    <p:sldLayoutId id="2147495142" r:id="rId6"/>
    <p:sldLayoutId id="2147495143" r:id="rId7"/>
    <p:sldLayoutId id="2147495144" r:id="rId8"/>
    <p:sldLayoutId id="2147495145" r:id="rId9"/>
    <p:sldLayoutId id="2147495146" r:id="rId10"/>
    <p:sldLayoutId id="21474951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7"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7"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48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C72DEDB1-3CB1-1946-8F8B-02CBFCC35A6C}"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576EE498-4602-E24A-9F8D-586C3526AED4}"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81" r:id="rId1"/>
    <p:sldLayoutId id="2147495282" r:id="rId2"/>
    <p:sldLayoutId id="2147495283" r:id="rId3"/>
    <p:sldLayoutId id="2147495284" r:id="rId4"/>
    <p:sldLayoutId id="2147495285" r:id="rId5"/>
    <p:sldLayoutId id="2147495286" r:id="rId6"/>
    <p:sldLayoutId id="2147495287" r:id="rId7"/>
    <p:sldLayoutId id="2147495288" r:id="rId8"/>
    <p:sldLayoutId id="2147495289" r:id="rId9"/>
    <p:sldLayoutId id="2147495290" r:id="rId10"/>
    <p:sldLayoutId id="2147495291" r:id="rId11"/>
    <p:sldLayoutId id="214749530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GB" altLang="en-US"/>
              <a:t>Click to edit Master title style</a:t>
            </a:r>
            <a:endParaRPr lang="en-US" altLang="en-US"/>
          </a:p>
        </p:txBody>
      </p:sp>
      <p:sp>
        <p:nvSpPr>
          <p:cNvPr id="160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eaLnBrk="1" hangingPunct="1">
              <a:defRPr sz="1200">
                <a:solidFill>
                  <a:srgbClr val="FFFFFF"/>
                </a:solidFill>
                <a:latin typeface="Calibri" charset="0"/>
              </a:defRPr>
            </a:lvl1pPr>
          </a:lstStyle>
          <a:p>
            <a:pPr>
              <a:defRPr/>
            </a:pPr>
            <a:fld id="{172A8CB1-B0B7-7747-8F56-49B074FFB699}"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eaLnBrk="1" hangingPunct="1">
              <a:defRPr sz="1200">
                <a:solidFill>
                  <a:srgbClr val="FFFFFF"/>
                </a:solidFill>
                <a:latin typeface="Calibri" charset="0"/>
              </a:defRPr>
            </a:lvl1pPr>
          </a:lstStyle>
          <a:p>
            <a:pPr>
              <a:defRPr/>
            </a:pPr>
            <a:fld id="{304B6CF3-75F8-A74B-8904-B09B98EE92E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92" r:id="rId1"/>
    <p:sldLayoutId id="2147495293" r:id="rId2"/>
    <p:sldLayoutId id="2147495294" r:id="rId3"/>
    <p:sldLayoutId id="2147495295" r:id="rId4"/>
    <p:sldLayoutId id="2147495296" r:id="rId5"/>
    <p:sldLayoutId id="2147495297" r:id="rId6"/>
    <p:sldLayoutId id="2147495298" r:id="rId7"/>
    <p:sldLayoutId id="2147495299" r:id="rId8"/>
    <p:sldLayoutId id="2147495300" r:id="rId9"/>
    <p:sldLayoutId id="2147495301" r:id="rId10"/>
    <p:sldLayoutId id="2147495302"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07ED75-0E2E-F342-B856-34BF6D17D03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07A430-49AA-2F48-A12B-4657651B73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565E8-B170-A746-B56D-17C64BDAF5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FB2BD6-685B-D749-A6D2-204073EDDF4F}" type="datetimeFigureOut">
              <a:rPr lang="en-US" smtClean="0"/>
              <a:t>11/9/25</a:t>
            </a:fld>
            <a:endParaRPr lang="en-US"/>
          </a:p>
        </p:txBody>
      </p:sp>
      <p:sp>
        <p:nvSpPr>
          <p:cNvPr id="5" name="Footer Placeholder 4">
            <a:extLst>
              <a:ext uri="{FF2B5EF4-FFF2-40B4-BE49-F238E27FC236}">
                <a16:creationId xmlns:a16="http://schemas.microsoft.com/office/drawing/2014/main" id="{EA00E077-FE34-C847-B1D9-43C3CCD1392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7CEA85-636F-7844-8B73-D6E6D11216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0836F5-B1A1-FD47-885C-CADBDCFE940E}" type="slidenum">
              <a:rPr lang="en-US" smtClean="0"/>
              <a:t>‹#›</a:t>
            </a:fld>
            <a:endParaRPr lang="en-US"/>
          </a:p>
        </p:txBody>
      </p:sp>
    </p:spTree>
    <p:extLst>
      <p:ext uri="{BB962C8B-B14F-4D97-AF65-F5344CB8AC3E}">
        <p14:creationId xmlns:p14="http://schemas.microsoft.com/office/powerpoint/2010/main" val="3940190861"/>
      </p:ext>
    </p:extLst>
  </p:cSld>
  <p:clrMap bg1="lt1" tx1="dk1" bg2="lt2" tx2="dk2" accent1="accent1" accent2="accent2" accent3="accent3" accent4="accent4" accent5="accent5" accent6="accent6" hlink="hlink" folHlink="folHlink"/>
  <p:sldLayoutIdLst>
    <p:sldLayoutId id="2147495306" r:id="rId1"/>
    <p:sldLayoutId id="2147495307" r:id="rId2"/>
    <p:sldLayoutId id="2147495308" r:id="rId3"/>
    <p:sldLayoutId id="2147495309" r:id="rId4"/>
    <p:sldLayoutId id="2147495310" r:id="rId5"/>
    <p:sldLayoutId id="2147495311" r:id="rId6"/>
    <p:sldLayoutId id="2147495312" r:id="rId7"/>
    <p:sldLayoutId id="2147495313" r:id="rId8"/>
    <p:sldLayoutId id="2147495314" r:id="rId9"/>
    <p:sldLayoutId id="2147495315" r:id="rId10"/>
    <p:sldLayoutId id="21474953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064960-B1CC-4F46-9F46-F18B8E7483A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1D900-1279-3D4F-9698-C9EDB1C68F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F54A0-1CCA-4C48-A7D8-D5F50AE5BFD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6D3B62-267D-664B-BF0C-AEBAC01EC48B}" type="datetimeFigureOut">
              <a:rPr lang="en-US" smtClean="0"/>
              <a:t>11/9/25</a:t>
            </a:fld>
            <a:endParaRPr lang="en-US"/>
          </a:p>
        </p:txBody>
      </p:sp>
      <p:sp>
        <p:nvSpPr>
          <p:cNvPr id="5" name="Footer Placeholder 4">
            <a:extLst>
              <a:ext uri="{FF2B5EF4-FFF2-40B4-BE49-F238E27FC236}">
                <a16:creationId xmlns:a16="http://schemas.microsoft.com/office/drawing/2014/main" id="{8B6159ED-268C-B047-BD17-43FD99CB97F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3699F9-BAE0-9446-8CBE-C036E81C2E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DACB68-91C7-CA47-A1D4-731B0E7964C7}" type="slidenum">
              <a:rPr lang="en-US" smtClean="0"/>
              <a:t>‹#›</a:t>
            </a:fld>
            <a:endParaRPr lang="en-US"/>
          </a:p>
        </p:txBody>
      </p:sp>
    </p:spTree>
    <p:extLst>
      <p:ext uri="{BB962C8B-B14F-4D97-AF65-F5344CB8AC3E}">
        <p14:creationId xmlns:p14="http://schemas.microsoft.com/office/powerpoint/2010/main" val="2798320037"/>
      </p:ext>
    </p:extLst>
  </p:cSld>
  <p:clrMap bg1="lt1" tx1="dk1" bg2="lt2" tx2="dk2" accent1="accent1" accent2="accent2" accent3="accent3" accent4="accent4" accent5="accent5" accent6="accent6" hlink="hlink" folHlink="folHlink"/>
  <p:sldLayoutIdLst>
    <p:sldLayoutId id="2147495318" r:id="rId1"/>
    <p:sldLayoutId id="2147495319" r:id="rId2"/>
    <p:sldLayoutId id="2147495320" r:id="rId3"/>
    <p:sldLayoutId id="2147495321" r:id="rId4"/>
    <p:sldLayoutId id="2147495322" r:id="rId5"/>
    <p:sldLayoutId id="2147495323" r:id="rId6"/>
    <p:sldLayoutId id="2147495324" r:id="rId7"/>
    <p:sldLayoutId id="2147495325" r:id="rId8"/>
    <p:sldLayoutId id="2147495326" r:id="rId9"/>
    <p:sldLayoutId id="2147495327" r:id="rId10"/>
    <p:sldLayoutId id="214749532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60D1B79C-9109-1B43-8013-B83A14F42DD8}"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28AC3617-379B-9F44-B538-E51C0C1A053D}"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60" r:id="rId1"/>
    <p:sldLayoutId id="2147495161" r:id="rId2"/>
    <p:sldLayoutId id="2147495162" r:id="rId3"/>
    <p:sldLayoutId id="2147495163" r:id="rId4"/>
    <p:sldLayoutId id="2147495164" r:id="rId5"/>
    <p:sldLayoutId id="2147495165" r:id="rId6"/>
    <p:sldLayoutId id="2147495166" r:id="rId7"/>
    <p:sldLayoutId id="2147495167" r:id="rId8"/>
    <p:sldLayoutId id="2147495168" r:id="rId9"/>
    <p:sldLayoutId id="2147495169" r:id="rId10"/>
    <p:sldLayoutId id="2147495170"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B251D0D0-A1EE-104E-B037-05017C3A8485}"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59948149-7DAA-614E-B284-0889EC2D0E52}"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71" r:id="rId1"/>
    <p:sldLayoutId id="2147495172" r:id="rId2"/>
    <p:sldLayoutId id="2147495173" r:id="rId3"/>
    <p:sldLayoutId id="2147495174" r:id="rId4"/>
    <p:sldLayoutId id="2147495175" r:id="rId5"/>
    <p:sldLayoutId id="2147495176" r:id="rId6"/>
    <p:sldLayoutId id="2147495177" r:id="rId7"/>
    <p:sldLayoutId id="2147495178" r:id="rId8"/>
    <p:sldLayoutId id="2147495179" r:id="rId9"/>
    <p:sldLayoutId id="2147495180" r:id="rId10"/>
    <p:sldLayoutId id="2147495181"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DD830909-3BF4-2F40-8667-ABB94F361707}"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AC3B1DE7-404E-2747-8F7B-C224C9662783}"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82" r:id="rId1"/>
    <p:sldLayoutId id="2147495183" r:id="rId2"/>
    <p:sldLayoutId id="2147495184" r:id="rId3"/>
    <p:sldLayoutId id="2147495185" r:id="rId4"/>
    <p:sldLayoutId id="2147495186" r:id="rId5"/>
    <p:sldLayoutId id="2147495187" r:id="rId6"/>
    <p:sldLayoutId id="2147495188" r:id="rId7"/>
    <p:sldLayoutId id="2147495189" r:id="rId8"/>
    <p:sldLayoutId id="2147495190" r:id="rId9"/>
    <p:sldLayoutId id="2147495191" r:id="rId10"/>
    <p:sldLayoutId id="2147495192"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50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93E319D3-CAE2-2540-83D5-AD0C40A82457}"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214574BD-CA06-6D46-9752-BFC6F3C0DC56}"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193" r:id="rId1"/>
    <p:sldLayoutId id="2147495194" r:id="rId2"/>
    <p:sldLayoutId id="2147495195" r:id="rId3"/>
    <p:sldLayoutId id="2147495196" r:id="rId4"/>
    <p:sldLayoutId id="2147495197" r:id="rId5"/>
    <p:sldLayoutId id="2147495198" r:id="rId6"/>
    <p:sldLayoutId id="2147495199" r:id="rId7"/>
    <p:sldLayoutId id="2147495200" r:id="rId8"/>
    <p:sldLayoutId id="2147495201" r:id="rId9"/>
    <p:sldLayoutId id="2147495202" r:id="rId10"/>
    <p:sldLayoutId id="2147495203"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747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07D2B930-1E0C-224D-8065-3B431E490F97}"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E67F845F-976F-6441-AFD9-E447AC000355}"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15" r:id="rId1"/>
    <p:sldLayoutId id="2147495216" r:id="rId2"/>
    <p:sldLayoutId id="2147495217" r:id="rId3"/>
    <p:sldLayoutId id="2147495218" r:id="rId4"/>
    <p:sldLayoutId id="2147495219" r:id="rId5"/>
    <p:sldLayoutId id="2147495220" r:id="rId6"/>
    <p:sldLayoutId id="2147495221" r:id="rId7"/>
    <p:sldLayoutId id="2147495222" r:id="rId8"/>
    <p:sldLayoutId id="2147495223" r:id="rId9"/>
    <p:sldLayoutId id="2147495224" r:id="rId10"/>
    <p:sldLayoutId id="2147495225"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solidFill>
                  <a:srgbClr val="FFFFFF"/>
                </a:solidFill>
                <a:latin typeface="Palatino Linotype" charset="0"/>
              </a:defRPr>
            </a:lvl1pPr>
          </a:lstStyle>
          <a:p>
            <a:pPr>
              <a:defRPr/>
            </a:pPr>
            <a:fld id="{0C1C9F7D-E075-3F46-A008-EEC206635E68}" type="datetime2">
              <a:rPr lang="en-US" altLang="en-US"/>
              <a:pPr>
                <a:defRPr/>
              </a:pPr>
              <a:t>Sunday, November 9, 2025</a:t>
            </a:fld>
            <a:endParaRPr lang="en-US" altLang="en-US"/>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eaLnBrk="1" fontAlgn="auto" hangingPunct="1">
              <a:spcBef>
                <a:spcPts val="0"/>
              </a:spcBef>
              <a:spcAft>
                <a:spcPts val="0"/>
              </a:spcAft>
              <a:defRPr sz="1100">
                <a:solidFill>
                  <a:prstClr val="white">
                    <a:alpha val="60000"/>
                  </a:prstClr>
                </a:solidFill>
                <a:effectLst/>
                <a:latin typeface="Palatino Linotype"/>
                <a:ea typeface="+mn-ea"/>
                <a:cs typeface="+mn-cs"/>
              </a:defRPr>
            </a:lvl1pPr>
          </a:lstStyle>
          <a:p>
            <a:pPr>
              <a:defRPr/>
            </a:pPr>
            <a:endParaRPr lang="en-US"/>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FFFFFF"/>
                </a:solidFill>
                <a:latin typeface="Palatino Linotype" charset="0"/>
              </a:defRPr>
            </a:lvl1pPr>
          </a:lstStyle>
          <a:p>
            <a:pPr>
              <a:defRPr/>
            </a:pPr>
            <a:fld id="{287692B9-2C2B-2D45-8DA5-FB65D6FF178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26" r:id="rId1"/>
    <p:sldLayoutId id="2147495227" r:id="rId2"/>
    <p:sldLayoutId id="2147495228" r:id="rId3"/>
    <p:sldLayoutId id="2147495229" r:id="rId4"/>
    <p:sldLayoutId id="2147495230" r:id="rId5"/>
    <p:sldLayoutId id="2147495231" r:id="rId6"/>
    <p:sldLayoutId id="2147495232" r:id="rId7"/>
    <p:sldLayoutId id="2147495233" r:id="rId8"/>
    <p:sldLayoutId id="2147495234" r:id="rId9"/>
    <p:sldLayoutId id="2147495235" r:id="rId10"/>
    <p:sldLayoutId id="2147495236" r:id="rId11"/>
    <p:sldLayoutId id="2147495303" r:id="rId12"/>
  </p:sldLayoutIdLst>
  <p:hf sldNum="0" hdr="0" ftr="0" dt="0"/>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solidFill>
                  <a:srgbClr val="FFFFFF"/>
                </a:solidFill>
                <a:latin typeface="Palatino Linotype" charset="0"/>
              </a:defRPr>
            </a:lvl1pPr>
          </a:lstStyle>
          <a:p>
            <a:pPr>
              <a:defRPr/>
            </a:pPr>
            <a:fld id="{C4B589D1-96C7-334A-9450-688EC1B68BED}" type="datetime2">
              <a:rPr lang="en-US" altLang="en-US"/>
              <a:pPr>
                <a:defRPr/>
              </a:pPr>
              <a:t>Sunday, November 9, 2025</a:t>
            </a:fld>
            <a:endParaRPr lang="en-US" altLang="en-US"/>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eaLnBrk="1" fontAlgn="auto" hangingPunct="1">
              <a:spcBef>
                <a:spcPts val="0"/>
              </a:spcBef>
              <a:spcAft>
                <a:spcPts val="0"/>
              </a:spcAft>
              <a:defRPr sz="1100">
                <a:solidFill>
                  <a:prstClr val="white">
                    <a:alpha val="60000"/>
                  </a:prstClr>
                </a:solidFill>
                <a:effectLst/>
                <a:latin typeface="Palatino Linotype"/>
                <a:ea typeface="+mn-ea"/>
                <a:cs typeface="+mn-cs"/>
              </a:defRPr>
            </a:lvl1pPr>
          </a:lstStyle>
          <a:p>
            <a:pPr>
              <a:defRPr/>
            </a:pPr>
            <a:endParaRPr lang="en-US"/>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FFFFFF"/>
                </a:solidFill>
                <a:latin typeface="Palatino Linotype" charset="0"/>
              </a:defRPr>
            </a:lvl1pPr>
          </a:lstStyle>
          <a:p>
            <a:pPr>
              <a:defRPr/>
            </a:pPr>
            <a:fld id="{90C61E02-8D82-C346-AC8D-00154B34FBF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37" r:id="rId1"/>
    <p:sldLayoutId id="2147495238" r:id="rId2"/>
    <p:sldLayoutId id="2147495239" r:id="rId3"/>
    <p:sldLayoutId id="2147495240" r:id="rId4"/>
    <p:sldLayoutId id="2147495241" r:id="rId5"/>
    <p:sldLayoutId id="2147495242" r:id="rId6"/>
    <p:sldLayoutId id="2147495243" r:id="rId7"/>
    <p:sldLayoutId id="2147495244" r:id="rId8"/>
    <p:sldLayoutId id="2147495245" r:id="rId9"/>
    <p:sldLayoutId id="2147495246" r:id="rId10"/>
    <p:sldLayoutId id="2147495247" r:id="rId11"/>
  </p:sldLayoutIdLst>
  <p:hf sldNum="0" hdr="0" ftr="0" dt="0"/>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6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116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FFFFFF"/>
                </a:solidFill>
                <a:latin typeface="Calibri" charset="0"/>
              </a:defRPr>
            </a:lvl1pPr>
          </a:lstStyle>
          <a:p>
            <a:pPr>
              <a:defRPr/>
            </a:pPr>
            <a:fld id="{34AD940D-29B4-D648-B914-EA47ED7CFBF2}" type="datetimeFigureOut">
              <a:rPr lang="en-US" altLang="en-US"/>
              <a:pPr>
                <a:defRPr/>
              </a:pPr>
              <a:t>11/9/25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latin typeface="Calibri" charset="0"/>
              </a:defRPr>
            </a:lvl1pPr>
          </a:lstStyle>
          <a:p>
            <a:pPr>
              <a:defRPr/>
            </a:pPr>
            <a:fld id="{8691D04D-6916-8843-9FFF-4EEEAFF2A6E7}"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5248" r:id="rId1"/>
    <p:sldLayoutId id="2147495249" r:id="rId2"/>
    <p:sldLayoutId id="2147495250" r:id="rId3"/>
    <p:sldLayoutId id="2147495251" r:id="rId4"/>
    <p:sldLayoutId id="2147495252" r:id="rId5"/>
    <p:sldLayoutId id="2147495253" r:id="rId6"/>
    <p:sldLayoutId id="2147495254" r:id="rId7"/>
    <p:sldLayoutId id="2147495255" r:id="rId8"/>
    <p:sldLayoutId id="2147495256" r:id="rId9"/>
    <p:sldLayoutId id="2147495257" r:id="rId10"/>
    <p:sldLayoutId id="2147495258"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3.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2.xml"/><Relationship Id="rId5" Type="http://schemas.openxmlformats.org/officeDocument/2006/relationships/image" Target="../media/image6.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39.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8.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slideLayout" Target="../slideLayouts/slideLayout80.xml"/><Relationship Id="rId4" Type="http://schemas.openxmlformats.org/officeDocument/2006/relationships/video" Target="../media/media2.m4v"/></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06.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customXml" Target="../ink/ink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5.png"/><Relationship Id="rId2" Type="http://schemas.openxmlformats.org/officeDocument/2006/relationships/chart" Target="../charts/chart1.xml"/><Relationship Id="rId1" Type="http://schemas.openxmlformats.org/officeDocument/2006/relationships/slideLayout" Target="../slideLayouts/slideLayout1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24.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14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14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3.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0.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3E296A78-BA6F-1B49-86FF-76B5298A11C8}"/>
              </a:ext>
            </a:extLst>
          </p:cNvPr>
          <p:cNvPicPr>
            <a:picLocks noChangeAspect="1"/>
          </p:cNvPicPr>
          <p:nvPr/>
        </p:nvPicPr>
        <p:blipFill>
          <a:blip r:embed="rId3"/>
          <a:stretch>
            <a:fillRect/>
          </a:stretch>
        </p:blipFill>
        <p:spPr>
          <a:xfrm>
            <a:off x="1369089" y="4478436"/>
            <a:ext cx="1602660" cy="1470026"/>
          </a:xfrm>
          <a:prstGeom prst="rect">
            <a:avLst/>
          </a:prstGeom>
        </p:spPr>
      </p:pic>
      <p:sp>
        <p:nvSpPr>
          <p:cNvPr id="187393" name="Title 1"/>
          <p:cNvSpPr>
            <a:spLocks noGrp="1"/>
          </p:cNvSpPr>
          <p:nvPr>
            <p:ph type="ctrTitle"/>
          </p:nvPr>
        </p:nvSpPr>
        <p:spPr>
          <a:xfrm>
            <a:off x="456941" y="909540"/>
            <a:ext cx="8350696" cy="1470025"/>
          </a:xfrm>
        </p:spPr>
        <p:txBody>
          <a:bodyPr/>
          <a:lstStyle/>
          <a:p>
            <a:r>
              <a:rPr lang="en-GB" sz="4000" dirty="0"/>
              <a:t>Catheter Ablation for Atrial Fibrillation</a:t>
            </a:r>
            <a:br>
              <a:rPr lang="en-GB" sz="4000" dirty="0"/>
            </a:br>
            <a:br>
              <a:rPr lang="en-US" altLang="en-US" sz="4000" dirty="0">
                <a:ea typeface="ＭＳ Ｐゴシック" charset="-128"/>
              </a:rPr>
            </a:br>
            <a:endParaRPr lang="en-US" altLang="en-US" sz="4000" b="1" dirty="0">
              <a:solidFill>
                <a:srgbClr val="A6A6A6"/>
              </a:solidFill>
              <a:ea typeface="ＭＳ Ｐゴシック" charset="-128"/>
            </a:endParaRPr>
          </a:p>
        </p:txBody>
      </p:sp>
      <p:sp>
        <p:nvSpPr>
          <p:cNvPr id="3" name="Subtitle 2"/>
          <p:cNvSpPr>
            <a:spLocks noGrp="1"/>
          </p:cNvSpPr>
          <p:nvPr>
            <p:ph type="subTitle" idx="1"/>
          </p:nvPr>
        </p:nvSpPr>
        <p:spPr>
          <a:xfrm>
            <a:off x="4305637" y="2552700"/>
            <a:ext cx="4030662" cy="1752600"/>
          </a:xfrm>
        </p:spPr>
        <p:txBody>
          <a:bodyPr>
            <a:normAutofit/>
          </a:bodyPr>
          <a:lstStyle/>
          <a:p>
            <a:pPr algn="r">
              <a:defRPr/>
            </a:pPr>
            <a:r>
              <a:rPr lang="en-US" sz="2800" dirty="0" err="1"/>
              <a:t>Dr</a:t>
            </a:r>
            <a:r>
              <a:rPr lang="en-US" sz="2800" dirty="0"/>
              <a:t> Guy Haywood</a:t>
            </a:r>
          </a:p>
          <a:p>
            <a:pPr algn="r">
              <a:defRPr/>
            </a:pPr>
            <a:r>
              <a:rPr lang="en-US" sz="2000" dirty="0"/>
              <a:t>Consultant Cardiologist and </a:t>
            </a:r>
          </a:p>
          <a:p>
            <a:pPr algn="r">
              <a:defRPr/>
            </a:pPr>
            <a:r>
              <a:rPr lang="en-US" sz="2000" dirty="0"/>
              <a:t>Cardiac Electrophysiologist,</a:t>
            </a:r>
          </a:p>
          <a:p>
            <a:pPr algn="r">
              <a:defRPr/>
            </a:pPr>
            <a:r>
              <a:rPr lang="en-US" sz="2000" dirty="0"/>
              <a:t>Plymouth, UK</a:t>
            </a:r>
          </a:p>
        </p:txBody>
      </p:sp>
      <p:pic>
        <p:nvPicPr>
          <p:cNvPr id="6" name="Picture 4" descr="C:\My Documents\RESEARCH\Spacer TR study\DERHOS.jpg">
            <a:extLst>
              <a:ext uri="{FF2B5EF4-FFF2-40B4-BE49-F238E27FC236}">
                <a16:creationId xmlns:a16="http://schemas.microsoft.com/office/drawing/2014/main" id="{2EC07C61-95D0-F44C-8B99-F38F13184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425" y="4272751"/>
            <a:ext cx="2442778" cy="1428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725A9484-E02E-5443-AD62-1CC40D234B37}"/>
              </a:ext>
            </a:extLst>
          </p:cNvPr>
          <p:cNvPicPr>
            <a:picLocks noChangeAspect="1"/>
          </p:cNvPicPr>
          <p:nvPr/>
        </p:nvPicPr>
        <p:blipFill rotWithShape="1">
          <a:blip r:embed="rId5"/>
          <a:srcRect r="5982" b="-2"/>
          <a:stretch/>
        </p:blipFill>
        <p:spPr>
          <a:xfrm>
            <a:off x="705683" y="2354640"/>
            <a:ext cx="3866317" cy="2148719"/>
          </a:xfrm>
          <a:prstGeom prst="rect">
            <a:avLst/>
          </a:prstGeom>
        </p:spPr>
      </p:pic>
      <p:sp>
        <p:nvSpPr>
          <p:cNvPr id="2" name="TextBox 1">
            <a:extLst>
              <a:ext uri="{FF2B5EF4-FFF2-40B4-BE49-F238E27FC236}">
                <a16:creationId xmlns:a16="http://schemas.microsoft.com/office/drawing/2014/main" id="{9B5479CB-C5C8-9344-ACA2-111799D210D4}"/>
              </a:ext>
            </a:extLst>
          </p:cNvPr>
          <p:cNvSpPr txBox="1"/>
          <p:nvPr/>
        </p:nvSpPr>
        <p:spPr>
          <a:xfrm>
            <a:off x="6580945" y="4540854"/>
            <a:ext cx="2086000" cy="1384995"/>
          </a:xfrm>
          <a:prstGeom prst="rect">
            <a:avLst/>
          </a:prstGeom>
          <a:noFill/>
        </p:spPr>
        <p:txBody>
          <a:bodyPr wrap="square" rtlCol="0">
            <a:spAutoFit/>
          </a:bodyPr>
          <a:lstStyle/>
          <a:p>
            <a:r>
              <a:rPr lang="en-US" sz="1200" dirty="0">
                <a:latin typeface="+mj-lt"/>
              </a:rPr>
              <a:t>Disclosures:</a:t>
            </a:r>
          </a:p>
          <a:p>
            <a:r>
              <a:rPr lang="en-US" sz="1200" dirty="0">
                <a:latin typeface="+mj-lt"/>
              </a:rPr>
              <a:t>University Hospitals Plymouth holds intellectual property related to catheter development and </a:t>
            </a:r>
            <a:r>
              <a:rPr lang="en-US" sz="1200" dirty="0" err="1">
                <a:latin typeface="+mj-lt"/>
              </a:rPr>
              <a:t>oesophageal</a:t>
            </a:r>
            <a:r>
              <a:rPr lang="en-US" sz="1200" dirty="0">
                <a:latin typeface="+mj-lt"/>
              </a:rPr>
              <a:t> pacing method. Inventor - G Haywood</a:t>
            </a:r>
          </a:p>
        </p:txBody>
      </p:sp>
      <p:sp>
        <p:nvSpPr>
          <p:cNvPr id="4" name="TextBox 3">
            <a:extLst>
              <a:ext uri="{FF2B5EF4-FFF2-40B4-BE49-F238E27FC236}">
                <a16:creationId xmlns:a16="http://schemas.microsoft.com/office/drawing/2014/main" id="{812318BA-BA44-A07A-AD89-B6270CF27F27}"/>
              </a:ext>
            </a:extLst>
          </p:cNvPr>
          <p:cNvSpPr txBox="1"/>
          <p:nvPr/>
        </p:nvSpPr>
        <p:spPr>
          <a:xfrm>
            <a:off x="6574049" y="6266534"/>
            <a:ext cx="2121222" cy="400110"/>
          </a:xfrm>
          <a:prstGeom prst="rect">
            <a:avLst/>
          </a:prstGeom>
          <a:noFill/>
        </p:spPr>
        <p:txBody>
          <a:bodyPr wrap="none" rtlCol="0">
            <a:spAutoFit/>
          </a:bodyPr>
          <a:lstStyle/>
          <a:p>
            <a:r>
              <a:rPr lang="en-US" sz="2000" dirty="0"/>
              <a:t>Nov 2025 update</a:t>
            </a:r>
          </a:p>
        </p:txBody>
      </p:sp>
    </p:spTree>
    <p:extLst>
      <p:ext uri="{BB962C8B-B14F-4D97-AF65-F5344CB8AC3E}">
        <p14:creationId xmlns:p14="http://schemas.microsoft.com/office/powerpoint/2010/main" val="425950200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34280" y="4580452"/>
            <a:ext cx="9612560" cy="914400"/>
          </a:xfrm>
        </p:spPr>
        <p:txBody>
          <a:bodyPr wrap="square" numCol="1" anchorCtr="0" compatLnSpc="1">
            <a:prstTxWarp prst="textNoShape">
              <a:avLst/>
            </a:prstTxWarp>
            <a:normAutofit/>
          </a:bodyPr>
          <a:lstStyle/>
          <a:p>
            <a:pPr algn="ctr" eaLnBrk="1" hangingPunct="1">
              <a:defRPr/>
            </a:pPr>
            <a:r>
              <a:rPr lang="en-GB" altLang="en-US" sz="2400" dirty="0">
                <a:effectLst>
                  <a:outerShdw blurRad="38100" dist="38100" dir="2700000" algn="tl">
                    <a:srgbClr val="242852"/>
                  </a:outerShdw>
                </a:effectLst>
                <a:ea typeface="ＭＳ Ｐゴシック" charset="-128"/>
              </a:rPr>
              <a:t>‘</a:t>
            </a:r>
            <a:r>
              <a:rPr lang="en-GB" altLang="en-US" sz="2400" dirty="0">
                <a:effectLst>
                  <a:outerShdw blurRad="38100" dist="38100" dir="2700000" algn="tl">
                    <a:srgbClr val="242852"/>
                  </a:outerShdw>
                </a:effectLst>
                <a:latin typeface="Calibri" charset="0"/>
                <a:ea typeface="ＭＳ Ｐゴシック" charset="-128"/>
              </a:rPr>
              <a:t>Pulmonary vein triggers are responsible for initiating Atrial Fibrillation’</a:t>
            </a:r>
          </a:p>
        </p:txBody>
      </p:sp>
      <p:pic>
        <p:nvPicPr>
          <p:cNvPr id="198658"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658918" y="2576517"/>
            <a:ext cx="2706960" cy="2377613"/>
          </a:xfrm>
        </p:spPr>
      </p:pic>
      <p:pic>
        <p:nvPicPr>
          <p:cNvPr id="198659" name="Picture 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l="15924" t="35493" r="17181" b="36728"/>
          <a:stretch>
            <a:fillRect/>
          </a:stretch>
        </p:blipFill>
        <p:spPr bwMode="auto">
          <a:xfrm>
            <a:off x="899592" y="2576517"/>
            <a:ext cx="4225925" cy="2383334"/>
          </a:xfrm>
        </p:spPr>
      </p:pic>
      <p:sp>
        <p:nvSpPr>
          <p:cNvPr id="198660" name="Text Box 5"/>
          <p:cNvSpPr txBox="1">
            <a:spLocks noChangeArrowheads="1"/>
          </p:cNvSpPr>
          <p:nvPr/>
        </p:nvSpPr>
        <p:spPr bwMode="auto">
          <a:xfrm>
            <a:off x="346075" y="2001958"/>
            <a:ext cx="8797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SzPct val="60000"/>
              <a:buFont typeface="Wingdings" charset="2"/>
              <a:buChar char=""/>
              <a:defRPr sz="2100">
                <a:solidFill>
                  <a:schemeClr val="tx1"/>
                </a:solidFill>
                <a:latin typeface="Palatino Linotype" charset="0"/>
                <a:ea typeface="ＭＳ Ｐゴシック" charset="-128"/>
              </a:defRPr>
            </a:lvl1pPr>
            <a:lvl2pPr marL="742950" indent="-285750">
              <a:spcBef>
                <a:spcPct val="20000"/>
              </a:spcBef>
              <a:buSzPct val="60000"/>
              <a:buFont typeface="Wingdings" charset="2"/>
              <a:buChar char=""/>
              <a:defRPr sz="1900">
                <a:solidFill>
                  <a:schemeClr val="tx1"/>
                </a:solidFill>
                <a:latin typeface="Palatino Linotype" charset="0"/>
                <a:ea typeface="ＭＳ Ｐゴシック" charset="-128"/>
              </a:defRPr>
            </a:lvl2pPr>
            <a:lvl3pPr marL="1143000" indent="-228600">
              <a:spcBef>
                <a:spcPct val="20000"/>
              </a:spcBef>
              <a:buSzPct val="60000"/>
              <a:buFont typeface="Wingdings" charset="2"/>
              <a:buChar char=""/>
              <a:defRPr sz="1700">
                <a:solidFill>
                  <a:schemeClr val="tx1"/>
                </a:solidFill>
                <a:latin typeface="Palatino Linotype" charset="0"/>
                <a:ea typeface="ＭＳ Ｐゴシック" charset="-128"/>
              </a:defRPr>
            </a:lvl3pPr>
            <a:lvl4pPr marL="1600200" indent="-228600">
              <a:spcBef>
                <a:spcPct val="20000"/>
              </a:spcBef>
              <a:buSzPct val="60000"/>
              <a:buFont typeface="Wingdings" charset="2"/>
              <a:buChar char=""/>
              <a:defRPr sz="1600">
                <a:solidFill>
                  <a:schemeClr val="tx1"/>
                </a:solidFill>
                <a:latin typeface="Palatino Linotype" charset="0"/>
                <a:ea typeface="ＭＳ Ｐゴシック" charset="-128"/>
              </a:defRPr>
            </a:lvl4pPr>
            <a:lvl5pPr marL="2057400" indent="-228600">
              <a:spcBef>
                <a:spcPct val="20000"/>
              </a:spcBef>
              <a:buSzPct val="60000"/>
              <a:buFont typeface="Wingdings" charset="2"/>
              <a:buChar char=""/>
              <a:defRPr sz="15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9pPr>
          </a:lstStyle>
          <a:p>
            <a:pPr eaLnBrk="1" hangingPunct="1">
              <a:spcBef>
                <a:spcPct val="0"/>
              </a:spcBef>
              <a:buSzTx/>
              <a:buFontTx/>
              <a:buNone/>
            </a:pPr>
            <a:r>
              <a:rPr lang="en-US" altLang="en-US" sz="3200">
                <a:solidFill>
                  <a:srgbClr val="FFFFFF"/>
                </a:solidFill>
                <a:latin typeface="Arial" charset="0"/>
              </a:rPr>
              <a:t>Haïssaguerre</a:t>
            </a:r>
            <a:r>
              <a:rPr lang="en-US" altLang="en-US" sz="3200" dirty="0">
                <a:solidFill>
                  <a:srgbClr val="FFFFFF"/>
                </a:solidFill>
                <a:latin typeface="Arial" charset="0"/>
              </a:rPr>
              <a:t> M et al NEJM 1998 339:659-666</a:t>
            </a:r>
          </a:p>
        </p:txBody>
      </p:sp>
      <p:sp>
        <p:nvSpPr>
          <p:cNvPr id="198664" name="TextBox 1"/>
          <p:cNvSpPr txBox="1">
            <a:spLocks noChangeArrowheads="1"/>
          </p:cNvSpPr>
          <p:nvPr/>
        </p:nvSpPr>
        <p:spPr bwMode="auto">
          <a:xfrm>
            <a:off x="318193" y="158341"/>
            <a:ext cx="5446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Font typeface="Wingdings" charset="2"/>
              <a:buChar char=""/>
              <a:defRPr sz="2100">
                <a:solidFill>
                  <a:schemeClr val="tx1"/>
                </a:solidFill>
                <a:latin typeface="Palatino Linotype" charset="0"/>
                <a:ea typeface="ＭＳ Ｐゴシック" charset="-128"/>
              </a:defRPr>
            </a:lvl1pPr>
            <a:lvl2pPr marL="742950" indent="-285750">
              <a:spcBef>
                <a:spcPct val="20000"/>
              </a:spcBef>
              <a:buSzPct val="60000"/>
              <a:buFont typeface="Wingdings" charset="2"/>
              <a:buChar char=""/>
              <a:defRPr sz="1900">
                <a:solidFill>
                  <a:schemeClr val="tx1"/>
                </a:solidFill>
                <a:latin typeface="Palatino Linotype" charset="0"/>
                <a:ea typeface="ＭＳ Ｐゴシック" charset="-128"/>
              </a:defRPr>
            </a:lvl2pPr>
            <a:lvl3pPr marL="1143000" indent="-228600">
              <a:spcBef>
                <a:spcPct val="20000"/>
              </a:spcBef>
              <a:buSzPct val="60000"/>
              <a:buFont typeface="Wingdings" charset="2"/>
              <a:buChar char=""/>
              <a:defRPr sz="1700">
                <a:solidFill>
                  <a:schemeClr val="tx1"/>
                </a:solidFill>
                <a:latin typeface="Palatino Linotype" charset="0"/>
                <a:ea typeface="ＭＳ Ｐゴシック" charset="-128"/>
              </a:defRPr>
            </a:lvl3pPr>
            <a:lvl4pPr marL="1600200" indent="-228600">
              <a:spcBef>
                <a:spcPct val="20000"/>
              </a:spcBef>
              <a:buSzPct val="60000"/>
              <a:buFont typeface="Wingdings" charset="2"/>
              <a:buChar char=""/>
              <a:defRPr sz="1600">
                <a:solidFill>
                  <a:schemeClr val="tx1"/>
                </a:solidFill>
                <a:latin typeface="Palatino Linotype" charset="0"/>
                <a:ea typeface="ＭＳ Ｐゴシック" charset="-128"/>
              </a:defRPr>
            </a:lvl4pPr>
            <a:lvl5pPr marL="2057400" indent="-228600">
              <a:spcBef>
                <a:spcPct val="20000"/>
              </a:spcBef>
              <a:buSzPct val="60000"/>
              <a:buFont typeface="Wingdings" charset="2"/>
              <a:buChar char=""/>
              <a:defRPr sz="15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SzPct val="60000"/>
              <a:buFont typeface="Wingdings" charset="2"/>
              <a:buChar char=""/>
              <a:defRPr sz="1500">
                <a:solidFill>
                  <a:schemeClr val="tx1"/>
                </a:solidFill>
                <a:latin typeface="Palatino Linotype" charset="0"/>
                <a:ea typeface="ＭＳ Ｐゴシック" charset="-128"/>
              </a:defRPr>
            </a:lvl9pPr>
          </a:lstStyle>
          <a:p>
            <a:pPr eaLnBrk="1" hangingPunct="1">
              <a:spcBef>
                <a:spcPct val="0"/>
              </a:spcBef>
              <a:buSzTx/>
              <a:buFontTx/>
              <a:buNone/>
            </a:pPr>
            <a:r>
              <a:rPr lang="en-US" altLang="en-US" sz="2400" dirty="0">
                <a:solidFill>
                  <a:srgbClr val="FFFF00"/>
                </a:solidFill>
                <a:latin typeface="Tahoma" charset="0"/>
              </a:rPr>
              <a:t>History of Ablation for Atrial Fibrillation</a:t>
            </a:r>
          </a:p>
        </p:txBody>
      </p:sp>
      <p:sp>
        <p:nvSpPr>
          <p:cNvPr id="2" name="TextBox 1">
            <a:extLst>
              <a:ext uri="{FF2B5EF4-FFF2-40B4-BE49-F238E27FC236}">
                <a16:creationId xmlns:a16="http://schemas.microsoft.com/office/drawing/2014/main" id="{E43A6245-BA64-C049-9FAA-6E649C72E40C}"/>
              </a:ext>
            </a:extLst>
          </p:cNvPr>
          <p:cNvSpPr txBox="1"/>
          <p:nvPr/>
        </p:nvSpPr>
        <p:spPr>
          <a:xfrm>
            <a:off x="354244" y="748353"/>
            <a:ext cx="7728654" cy="1569660"/>
          </a:xfrm>
          <a:prstGeom prst="rect">
            <a:avLst/>
          </a:prstGeom>
          <a:noFill/>
        </p:spPr>
        <p:txBody>
          <a:bodyPr wrap="none" rtlCol="0">
            <a:spAutoFit/>
          </a:bodyPr>
          <a:lstStyle/>
          <a:p>
            <a:r>
              <a:rPr lang="en-US" sz="2400" dirty="0">
                <a:latin typeface="+mn-lt"/>
              </a:rPr>
              <a:t>1</a:t>
            </a:r>
            <a:r>
              <a:rPr lang="en-US" sz="2400" baseline="30000" dirty="0">
                <a:latin typeface="+mn-lt"/>
              </a:rPr>
              <a:t>st</a:t>
            </a:r>
            <a:r>
              <a:rPr lang="en-US" sz="2400" dirty="0">
                <a:latin typeface="+mn-lt"/>
              </a:rPr>
              <a:t> surgical ‘Cox Maze’ procedure 1987</a:t>
            </a:r>
          </a:p>
          <a:p>
            <a:r>
              <a:rPr lang="en-US" sz="2400" dirty="0" err="1">
                <a:latin typeface="+mn-lt"/>
              </a:rPr>
              <a:t>Clincally</a:t>
            </a:r>
            <a:r>
              <a:rPr lang="en-US" sz="2400" dirty="0">
                <a:latin typeface="+mn-lt"/>
              </a:rPr>
              <a:t> effective, but too complex for wider uptake</a:t>
            </a:r>
          </a:p>
          <a:p>
            <a:r>
              <a:rPr lang="en-US" sz="2400" dirty="0">
                <a:latin typeface="+mn-lt"/>
              </a:rPr>
              <a:t>1987 to 2000  - 2 largest </a:t>
            </a:r>
            <a:r>
              <a:rPr lang="en-US" sz="2400" dirty="0" err="1">
                <a:latin typeface="+mn-lt"/>
              </a:rPr>
              <a:t>centres</a:t>
            </a:r>
            <a:r>
              <a:rPr lang="en-US" sz="2400" dirty="0">
                <a:latin typeface="+mn-lt"/>
              </a:rPr>
              <a:t> in USA 567 procedures total</a:t>
            </a:r>
          </a:p>
          <a:p>
            <a:endParaRPr lang="en-US" sz="2400" dirty="0">
              <a:latin typeface="+mn-lt"/>
            </a:endParaRPr>
          </a:p>
        </p:txBody>
      </p:sp>
      <p:sp>
        <p:nvSpPr>
          <p:cNvPr id="3" name="TextBox 2">
            <a:extLst>
              <a:ext uri="{FF2B5EF4-FFF2-40B4-BE49-F238E27FC236}">
                <a16:creationId xmlns:a16="http://schemas.microsoft.com/office/drawing/2014/main" id="{6D44F927-E7CC-0C4F-A4DF-8DBFC8EB4DA6}"/>
              </a:ext>
            </a:extLst>
          </p:cNvPr>
          <p:cNvSpPr txBox="1"/>
          <p:nvPr/>
        </p:nvSpPr>
        <p:spPr>
          <a:xfrm>
            <a:off x="1503861" y="5694148"/>
            <a:ext cx="6714787" cy="830997"/>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Catheter ablation for atrial fibrillation </a:t>
            </a:r>
          </a:p>
          <a:p>
            <a:r>
              <a:rPr lang="en-US" sz="2400" dirty="0">
                <a:latin typeface="Calibri" panose="020F0502020204030204" pitchFamily="34" charset="0"/>
                <a:cs typeface="Calibri" panose="020F0502020204030204" pitchFamily="34" charset="0"/>
              </a:rPr>
              <a:t>2024 – over 11,000 procedures in the UK per annum</a:t>
            </a:r>
          </a:p>
        </p:txBody>
      </p:sp>
    </p:spTree>
    <p:extLst>
      <p:ext uri="{BB962C8B-B14F-4D97-AF65-F5344CB8AC3E}">
        <p14:creationId xmlns:p14="http://schemas.microsoft.com/office/powerpoint/2010/main" val="289925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4211" y="476672"/>
            <a:ext cx="7772400" cy="1130672"/>
          </a:xfrm>
          <a:prstGeom prst="rect">
            <a:avLst/>
          </a:prstGeom>
        </p:spPr>
        <p:txBody>
          <a:bodyPr vert="horz" lIns="91440" tIns="45720" rIns="91440" bIns="45720" rtlCol="0" anchor="b">
            <a:noAutofit/>
          </a:bodyPr>
          <a:lst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2pPr>
            <a:lvl3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3pPr>
            <a:lvl4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4pPr>
            <a:lvl5pPr algn="l" rtl="0" eaLnBrk="0" fontAlgn="base" hangingPunct="0">
              <a:spcBef>
                <a:spcPct val="0"/>
              </a:spcBef>
              <a:spcAft>
                <a:spcPct val="0"/>
              </a:spcAft>
              <a:defRPr sz="4900">
                <a:solidFill>
                  <a:schemeClr val="tx1"/>
                </a:solidFill>
                <a:latin typeface="Palatino Linotype"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sz="3200" dirty="0">
                <a:latin typeface="Calibri" charset="0"/>
              </a:rPr>
              <a:t>European Society of Cardiology 2024</a:t>
            </a:r>
          </a:p>
          <a:p>
            <a:pPr algn="ctr" eaLnBrk="1" hangingPunct="1"/>
            <a:r>
              <a:rPr lang="en-US" sz="3200" dirty="0">
                <a:latin typeface="Calibri" charset="0"/>
              </a:rPr>
              <a:t>Guidance on Catheter Ablation for </a:t>
            </a:r>
            <a:br>
              <a:rPr lang="en-US" sz="3200" dirty="0">
                <a:latin typeface="Calibri" charset="0"/>
              </a:rPr>
            </a:br>
            <a:r>
              <a:rPr lang="en-US" sz="3200" dirty="0">
                <a:latin typeface="Calibri" charset="0"/>
              </a:rPr>
              <a:t>Atrial Fibrillation</a:t>
            </a:r>
          </a:p>
        </p:txBody>
      </p:sp>
      <p:sp>
        <p:nvSpPr>
          <p:cNvPr id="15" name="TextBox 14">
            <a:extLst>
              <a:ext uri="{FF2B5EF4-FFF2-40B4-BE49-F238E27FC236}">
                <a16:creationId xmlns:a16="http://schemas.microsoft.com/office/drawing/2014/main" id="{D391F50C-2898-9149-A037-483C9C6B06A8}"/>
              </a:ext>
            </a:extLst>
          </p:cNvPr>
          <p:cNvSpPr txBox="1"/>
          <p:nvPr/>
        </p:nvSpPr>
        <p:spPr>
          <a:xfrm>
            <a:off x="251520" y="1720840"/>
            <a:ext cx="3768352" cy="3416320"/>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latest guidelines give a ‘Class 1’ recommendation for AF ablation</a:t>
            </a:r>
          </a:p>
          <a:p>
            <a:r>
              <a:rPr lang="en-US" sz="2400" dirty="0">
                <a:latin typeface="Calibri" panose="020F0502020204030204" pitchFamily="34" charset="0"/>
                <a:cs typeface="Calibri" panose="020F0502020204030204" pitchFamily="34" charset="0"/>
              </a:rPr>
              <a:t>in patients who are still getting symptomatic atrial fibrillation after an</a:t>
            </a:r>
          </a:p>
          <a:p>
            <a:r>
              <a:rPr lang="en-US" sz="2400" dirty="0">
                <a:latin typeface="Calibri" panose="020F0502020204030204" pitchFamily="34" charset="0"/>
                <a:cs typeface="Calibri" panose="020F0502020204030204" pitchFamily="34" charset="0"/>
              </a:rPr>
              <a:t>antiarrhythmic drug or when AF has caused features of heart failure</a:t>
            </a:r>
          </a:p>
        </p:txBody>
      </p:sp>
      <p:pic>
        <p:nvPicPr>
          <p:cNvPr id="2" name="Picture 1">
            <a:extLst>
              <a:ext uri="{FF2B5EF4-FFF2-40B4-BE49-F238E27FC236}">
                <a16:creationId xmlns:a16="http://schemas.microsoft.com/office/drawing/2014/main" id="{843B8B57-3792-4517-27B7-4A06676BC17B}"/>
              </a:ext>
            </a:extLst>
          </p:cNvPr>
          <p:cNvPicPr>
            <a:picLocks noChangeAspect="1"/>
          </p:cNvPicPr>
          <p:nvPr/>
        </p:nvPicPr>
        <p:blipFill>
          <a:blip r:embed="rId2"/>
          <a:stretch>
            <a:fillRect/>
          </a:stretch>
        </p:blipFill>
        <p:spPr>
          <a:xfrm>
            <a:off x="4211960" y="2146365"/>
            <a:ext cx="4515594" cy="4266212"/>
          </a:xfrm>
          <a:prstGeom prst="rect">
            <a:avLst/>
          </a:prstGeom>
        </p:spPr>
      </p:pic>
      <p:sp>
        <p:nvSpPr>
          <p:cNvPr id="4" name="TextBox 3">
            <a:extLst>
              <a:ext uri="{FF2B5EF4-FFF2-40B4-BE49-F238E27FC236}">
                <a16:creationId xmlns:a16="http://schemas.microsoft.com/office/drawing/2014/main" id="{FAA65F25-F21E-245C-750D-E9A9BA2CEC09}"/>
              </a:ext>
            </a:extLst>
          </p:cNvPr>
          <p:cNvSpPr txBox="1"/>
          <p:nvPr/>
        </p:nvSpPr>
        <p:spPr>
          <a:xfrm>
            <a:off x="3388659" y="6091518"/>
            <a:ext cx="184731" cy="769441"/>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8249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9889" y="25400"/>
            <a:ext cx="8229600" cy="1143000"/>
          </a:xfrm>
        </p:spPr>
        <p:txBody>
          <a:bodyPr>
            <a:normAutofit fontScale="90000"/>
          </a:bodyPr>
          <a:lstStyle/>
          <a:p>
            <a:pPr algn="l"/>
            <a:r>
              <a:rPr lang="en-US" altLang="en-US" sz="3200" dirty="0">
                <a:latin typeface="Calibri" charset="0"/>
                <a:ea typeface="Calibri" charset="0"/>
                <a:cs typeface="Calibri" charset="0"/>
              </a:rPr>
              <a:t>Current Catheter Ablation Methodology</a:t>
            </a:r>
            <a:br>
              <a:rPr lang="en-US" altLang="en-US" sz="3200" dirty="0">
                <a:latin typeface="Calibri" charset="0"/>
                <a:ea typeface="Calibri" charset="0"/>
                <a:cs typeface="Calibri" charset="0"/>
              </a:rPr>
            </a:br>
            <a:r>
              <a:rPr lang="en-US" altLang="en-US" sz="3200" dirty="0">
                <a:solidFill>
                  <a:srgbClr val="92D050"/>
                </a:solidFill>
                <a:latin typeface="Calibri" charset="0"/>
                <a:ea typeface="Calibri" charset="0"/>
                <a:cs typeface="Calibri" charset="0"/>
              </a:rPr>
              <a:t>Paroxysmal Atrial Fibrillation – SIMPLEST TO TREAT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11" y="2346011"/>
            <a:ext cx="2003508" cy="25231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864" y="2852935"/>
            <a:ext cx="2434520" cy="36438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50" y="1168400"/>
            <a:ext cx="5252120" cy="1081319"/>
          </a:xfrm>
          <a:prstGeom prst="rect">
            <a:avLst/>
          </a:prstGeom>
        </p:spPr>
      </p:pic>
      <p:sp>
        <p:nvSpPr>
          <p:cNvPr id="9" name="TextBox 8"/>
          <p:cNvSpPr txBox="1"/>
          <p:nvPr/>
        </p:nvSpPr>
        <p:spPr>
          <a:xfrm>
            <a:off x="2364429" y="2346011"/>
            <a:ext cx="4104456" cy="4093428"/>
          </a:xfrm>
          <a:prstGeom prst="rect">
            <a:avLst/>
          </a:prstGeom>
          <a:noFill/>
        </p:spPr>
        <p:txBody>
          <a:bodyPr wrap="square" rtlCol="0">
            <a:spAutoFit/>
          </a:bodyPr>
          <a:lstStyle/>
          <a:p>
            <a:pPr marL="457200" indent="-457200">
              <a:buClr>
                <a:schemeClr val="tx1"/>
              </a:buClr>
              <a:buFont typeface="Arial" charset="0"/>
              <a:buChar char="•"/>
            </a:pPr>
            <a:r>
              <a:rPr lang="en-US" sz="2000" dirty="0">
                <a:latin typeface="Calibri" charset="0"/>
                <a:ea typeface="Calibri" charset="0"/>
                <a:cs typeface="Calibri" charset="0"/>
              </a:rPr>
              <a:t>769 patients</a:t>
            </a:r>
          </a:p>
          <a:p>
            <a:pPr marL="457200" indent="-457200">
              <a:buClr>
                <a:schemeClr val="tx1"/>
              </a:buClr>
              <a:buFont typeface="Arial" charset="0"/>
              <a:buChar char="•"/>
            </a:pPr>
            <a:r>
              <a:rPr lang="en-US" sz="2000" dirty="0">
                <a:latin typeface="Calibri" charset="0"/>
                <a:ea typeface="Calibri" charset="0"/>
                <a:cs typeface="Calibri" charset="0"/>
              </a:rPr>
              <a:t>Primary endpoint: recurrence of atrial fibrillation), atrial flutter or atrial tachycardia, prescription of antiarrhythmic drugs (class I or III), or repeat ablation</a:t>
            </a:r>
          </a:p>
          <a:p>
            <a:pPr marL="457200" indent="-457200">
              <a:buClr>
                <a:schemeClr val="tx1"/>
              </a:buClr>
              <a:buFont typeface="Arial" charset="0"/>
              <a:buChar char="•"/>
            </a:pPr>
            <a:r>
              <a:rPr lang="en-US" sz="2000" dirty="0">
                <a:latin typeface="Calibri" charset="0"/>
                <a:ea typeface="Calibri" charset="0"/>
                <a:cs typeface="Calibri" charset="0"/>
              </a:rPr>
              <a:t>Weekly trans-telephonic ECG, ECG at time of symptoms, 24 </a:t>
            </a:r>
            <a:r>
              <a:rPr lang="en-US" sz="2000" dirty="0" err="1">
                <a:latin typeface="Calibri" charset="0"/>
                <a:ea typeface="Calibri" charset="0"/>
                <a:cs typeface="Calibri" charset="0"/>
              </a:rPr>
              <a:t>Hr</a:t>
            </a:r>
            <a:r>
              <a:rPr lang="en-US" sz="2000" dirty="0">
                <a:latin typeface="Calibri" charset="0"/>
                <a:ea typeface="Calibri" charset="0"/>
                <a:cs typeface="Calibri" charset="0"/>
              </a:rPr>
              <a:t> ECG at 3,6,12 months</a:t>
            </a:r>
          </a:p>
          <a:p>
            <a:pPr marL="457200" indent="-457200">
              <a:buClr>
                <a:schemeClr val="tx1"/>
              </a:buClr>
              <a:buFont typeface="Arial" charset="0"/>
              <a:buChar char="•"/>
            </a:pPr>
            <a:r>
              <a:rPr lang="en-US" sz="2000" dirty="0">
                <a:solidFill>
                  <a:srgbClr val="FFFF00"/>
                </a:solidFill>
                <a:latin typeface="Calibri" charset="0"/>
                <a:ea typeface="Calibri" charset="0"/>
                <a:cs typeface="Calibri" charset="0"/>
              </a:rPr>
              <a:t>65.4% </a:t>
            </a:r>
            <a:r>
              <a:rPr lang="en-US" sz="2000" dirty="0" err="1">
                <a:solidFill>
                  <a:srgbClr val="FFFF00"/>
                </a:solidFill>
                <a:latin typeface="Calibri" charset="0"/>
                <a:ea typeface="Calibri" charset="0"/>
                <a:cs typeface="Calibri" charset="0"/>
              </a:rPr>
              <a:t>Cryoballoon</a:t>
            </a:r>
            <a:r>
              <a:rPr lang="en-US" sz="2000" dirty="0">
                <a:solidFill>
                  <a:srgbClr val="FFFF00"/>
                </a:solidFill>
                <a:latin typeface="Calibri" charset="0"/>
                <a:ea typeface="Calibri" charset="0"/>
                <a:cs typeface="Calibri" charset="0"/>
              </a:rPr>
              <a:t> </a:t>
            </a:r>
            <a:r>
              <a:rPr lang="en-US" sz="2000" dirty="0">
                <a:latin typeface="Calibri" charset="0"/>
                <a:ea typeface="Calibri" charset="0"/>
                <a:cs typeface="Calibri" charset="0"/>
              </a:rPr>
              <a:t>cases free of arrhythmia at 1 year</a:t>
            </a:r>
          </a:p>
          <a:p>
            <a:pPr marL="457200" indent="-457200">
              <a:buClr>
                <a:schemeClr val="tx1"/>
              </a:buClr>
              <a:buFont typeface="Arial" charset="0"/>
              <a:buChar char="•"/>
            </a:pPr>
            <a:r>
              <a:rPr lang="en-US" sz="2000" dirty="0">
                <a:solidFill>
                  <a:srgbClr val="FFFF00"/>
                </a:solidFill>
                <a:latin typeface="Calibri" charset="0"/>
                <a:ea typeface="Calibri" charset="0"/>
                <a:cs typeface="Calibri" charset="0"/>
              </a:rPr>
              <a:t>64.1% Radiofrequency </a:t>
            </a:r>
            <a:r>
              <a:rPr lang="en-US" sz="2000" dirty="0">
                <a:latin typeface="Calibri" charset="0"/>
                <a:ea typeface="Calibri" charset="0"/>
                <a:cs typeface="Calibri" charset="0"/>
              </a:rPr>
              <a:t>cases free of arrhythmia at 1 year</a:t>
            </a:r>
          </a:p>
        </p:txBody>
      </p:sp>
      <p:sp>
        <p:nvSpPr>
          <p:cNvPr id="10" name="TextBox 9"/>
          <p:cNvSpPr txBox="1"/>
          <p:nvPr/>
        </p:nvSpPr>
        <p:spPr>
          <a:xfrm>
            <a:off x="0" y="5089829"/>
            <a:ext cx="2703353" cy="461665"/>
          </a:xfrm>
          <a:prstGeom prst="rect">
            <a:avLst/>
          </a:prstGeom>
          <a:noFill/>
        </p:spPr>
        <p:txBody>
          <a:bodyPr wrap="square" rtlCol="0">
            <a:spAutoFit/>
          </a:bodyPr>
          <a:lstStyle/>
          <a:p>
            <a:r>
              <a:rPr lang="en-US" sz="2400" dirty="0">
                <a:latin typeface="Calibri" charset="0"/>
                <a:ea typeface="Calibri" charset="0"/>
                <a:cs typeface="Calibri" charset="0"/>
              </a:rPr>
              <a:t>‘Fire and Ice’ Trial</a:t>
            </a:r>
          </a:p>
        </p:txBody>
      </p:sp>
      <p:pic>
        <p:nvPicPr>
          <p:cNvPr id="11" name="Picture 10">
            <a:extLst>
              <a:ext uri="{FF2B5EF4-FFF2-40B4-BE49-F238E27FC236}">
                <a16:creationId xmlns:a16="http://schemas.microsoft.com/office/drawing/2014/main" id="{4D0538B5-210B-9845-B93A-2C0B11C804AA}"/>
              </a:ext>
            </a:extLst>
          </p:cNvPr>
          <p:cNvPicPr>
            <a:picLocks noChangeAspect="1"/>
          </p:cNvPicPr>
          <p:nvPr/>
        </p:nvPicPr>
        <p:blipFill>
          <a:blip r:embed="rId5"/>
          <a:stretch>
            <a:fillRect/>
          </a:stretch>
        </p:blipFill>
        <p:spPr>
          <a:xfrm>
            <a:off x="5962580" y="1168400"/>
            <a:ext cx="2425700" cy="546100"/>
          </a:xfrm>
          <a:prstGeom prst="rect">
            <a:avLst/>
          </a:prstGeom>
        </p:spPr>
      </p:pic>
      <p:sp>
        <p:nvSpPr>
          <p:cNvPr id="3" name="Rectangle 2">
            <a:extLst>
              <a:ext uri="{FF2B5EF4-FFF2-40B4-BE49-F238E27FC236}">
                <a16:creationId xmlns:a16="http://schemas.microsoft.com/office/drawing/2014/main" id="{166869A6-BEDC-B248-A9F5-0F0EA5F51F84}"/>
              </a:ext>
            </a:extLst>
          </p:cNvPr>
          <p:cNvSpPr/>
          <p:nvPr/>
        </p:nvSpPr>
        <p:spPr>
          <a:xfrm>
            <a:off x="6553120" y="40383"/>
            <a:ext cx="2376264"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Key Published Paper</a:t>
            </a:r>
          </a:p>
        </p:txBody>
      </p:sp>
    </p:spTree>
    <p:extLst>
      <p:ext uri="{BB962C8B-B14F-4D97-AF65-F5344CB8AC3E}">
        <p14:creationId xmlns:p14="http://schemas.microsoft.com/office/powerpoint/2010/main" val="3457020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864898" y="300038"/>
            <a:ext cx="7594601" cy="1143000"/>
          </a:xfrm>
        </p:spPr>
        <p:txBody>
          <a:bodyPr/>
          <a:lstStyle/>
          <a:p>
            <a:pPr algn="l" eaLnBrk="1" hangingPunct="1"/>
            <a:r>
              <a:rPr lang="en-US" altLang="en-US" sz="3000" b="1" dirty="0">
                <a:solidFill>
                  <a:srgbClr val="A6A6A6"/>
                </a:solidFill>
                <a:ea typeface="ＭＳ Ｐゴシック" charset="-128"/>
              </a:rPr>
              <a:t>Radiofrequency AF Ablation Instrumentation</a:t>
            </a:r>
          </a:p>
        </p:txBody>
      </p:sp>
      <p:pic>
        <p:nvPicPr>
          <p:cNvPr id="200706" name="Picture 4" descr="C:\Program Files\Microsoft Office\Office\Ve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38400"/>
            <a:ext cx="21542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381000" y="4419600"/>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fontAlgn="auto">
              <a:spcBef>
                <a:spcPts val="0"/>
              </a:spcBef>
              <a:spcAft>
                <a:spcPts val="0"/>
              </a:spcAft>
              <a:defRPr/>
            </a:pPr>
            <a:r>
              <a:rPr lang="en-US" sz="1800">
                <a:solidFill>
                  <a:prstClr val="white"/>
                </a:solidFill>
                <a:latin typeface="Calibri"/>
                <a:ea typeface="+mn-ea"/>
              </a:rPr>
              <a:t>Femoral</a:t>
            </a:r>
          </a:p>
          <a:p>
            <a:pPr algn="ctr" defTabSz="457200" fontAlgn="auto">
              <a:spcBef>
                <a:spcPts val="0"/>
              </a:spcBef>
              <a:spcAft>
                <a:spcPts val="0"/>
              </a:spcAft>
              <a:defRPr/>
            </a:pPr>
            <a:r>
              <a:rPr lang="en-US" sz="1800">
                <a:solidFill>
                  <a:prstClr val="white"/>
                </a:solidFill>
                <a:latin typeface="Calibri"/>
                <a:ea typeface="+mn-ea"/>
              </a:rPr>
              <a:t>Artery</a:t>
            </a:r>
            <a:endParaRPr lang="en-US" sz="2400">
              <a:solidFill>
                <a:prstClr val="white"/>
              </a:solidFill>
              <a:latin typeface="Calibri"/>
              <a:ea typeface="+mn-ea"/>
            </a:endParaRPr>
          </a:p>
        </p:txBody>
      </p:sp>
      <p:sp>
        <p:nvSpPr>
          <p:cNvPr id="35846" name="Text Box 6"/>
          <p:cNvSpPr txBox="1">
            <a:spLocks noChangeArrowheads="1"/>
          </p:cNvSpPr>
          <p:nvPr/>
        </p:nvSpPr>
        <p:spPr bwMode="auto">
          <a:xfrm>
            <a:off x="304800" y="5257800"/>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fontAlgn="auto">
              <a:spcBef>
                <a:spcPts val="0"/>
              </a:spcBef>
              <a:spcAft>
                <a:spcPts val="0"/>
              </a:spcAft>
              <a:defRPr/>
            </a:pPr>
            <a:r>
              <a:rPr lang="en-US" sz="1800">
                <a:solidFill>
                  <a:prstClr val="white"/>
                </a:solidFill>
                <a:latin typeface="Calibri"/>
                <a:ea typeface="+mn-ea"/>
              </a:rPr>
              <a:t>Femoral</a:t>
            </a:r>
          </a:p>
          <a:p>
            <a:pPr algn="ctr" defTabSz="457200" fontAlgn="auto">
              <a:spcBef>
                <a:spcPts val="0"/>
              </a:spcBef>
              <a:spcAft>
                <a:spcPts val="0"/>
              </a:spcAft>
              <a:defRPr/>
            </a:pPr>
            <a:r>
              <a:rPr lang="en-US" sz="1800">
                <a:solidFill>
                  <a:prstClr val="white"/>
                </a:solidFill>
                <a:latin typeface="Calibri"/>
                <a:ea typeface="+mn-ea"/>
              </a:rPr>
              <a:t>Vein</a:t>
            </a:r>
            <a:endParaRPr lang="en-US" sz="2400">
              <a:solidFill>
                <a:prstClr val="white"/>
              </a:solidFill>
              <a:latin typeface="Calibri"/>
              <a:ea typeface="+mn-ea"/>
            </a:endParaRPr>
          </a:p>
        </p:txBody>
      </p:sp>
      <p:sp>
        <p:nvSpPr>
          <p:cNvPr id="35847" name="Text Box 7"/>
          <p:cNvSpPr txBox="1">
            <a:spLocks noChangeArrowheads="1"/>
          </p:cNvSpPr>
          <p:nvPr/>
        </p:nvSpPr>
        <p:spPr bwMode="auto">
          <a:xfrm>
            <a:off x="177800" y="2743200"/>
            <a:ext cx="1209675" cy="650875"/>
          </a:xfrm>
          <a:prstGeom prst="rect">
            <a:avLst/>
          </a:prstGeom>
          <a:solidFill>
            <a:srgbClr val="C0C0C0"/>
          </a:solidFill>
          <a:ln w="9525">
            <a:solidFill>
              <a:schemeClr val="hlink"/>
            </a:solidFill>
            <a:miter lim="800000"/>
            <a:headEnd/>
            <a:tailEnd/>
          </a:ln>
        </p:spPr>
        <p:txBody>
          <a:bodyPr wrap="none">
            <a:spAutoFit/>
          </a:bodyPr>
          <a:lstStyle/>
          <a:p>
            <a:pPr algn="ctr" defTabSz="457200" fontAlgn="auto">
              <a:spcBef>
                <a:spcPts val="0"/>
              </a:spcBef>
              <a:spcAft>
                <a:spcPts val="0"/>
              </a:spcAft>
              <a:defRPr/>
            </a:pPr>
            <a:r>
              <a:rPr lang="en-US" sz="1800">
                <a:solidFill>
                  <a:prstClr val="white"/>
                </a:solidFill>
                <a:latin typeface="Calibri"/>
                <a:ea typeface="+mn-ea"/>
              </a:rPr>
              <a:t>Subclavian</a:t>
            </a:r>
          </a:p>
          <a:p>
            <a:pPr algn="ctr" defTabSz="457200" fontAlgn="auto">
              <a:spcBef>
                <a:spcPts val="0"/>
              </a:spcBef>
              <a:spcAft>
                <a:spcPts val="0"/>
              </a:spcAft>
              <a:defRPr/>
            </a:pPr>
            <a:r>
              <a:rPr lang="en-US" sz="1800">
                <a:solidFill>
                  <a:prstClr val="white"/>
                </a:solidFill>
                <a:latin typeface="Calibri"/>
                <a:ea typeface="+mn-ea"/>
              </a:rPr>
              <a:t>Vein</a:t>
            </a:r>
            <a:endParaRPr lang="en-US" sz="2400">
              <a:solidFill>
                <a:prstClr val="white"/>
              </a:solidFill>
              <a:latin typeface="Calibri"/>
              <a:ea typeface="+mn-ea"/>
            </a:endParaRPr>
          </a:p>
        </p:txBody>
      </p:sp>
      <p:sp>
        <p:nvSpPr>
          <p:cNvPr id="8" name="TextBox 7"/>
          <p:cNvSpPr txBox="1"/>
          <p:nvPr/>
        </p:nvSpPr>
        <p:spPr>
          <a:xfrm>
            <a:off x="2987675" y="1628775"/>
            <a:ext cx="2333625" cy="646113"/>
          </a:xfrm>
          <a:prstGeom prst="rect">
            <a:avLst/>
          </a:prstGeom>
          <a:noFill/>
        </p:spPr>
        <p:txBody>
          <a:bodyPr wrap="none">
            <a:spAutoFit/>
          </a:bodyPr>
          <a:lstStyle/>
          <a:p>
            <a:pPr algn="ctr" defTabSz="457200" eaLnBrk="1" fontAlgn="auto" hangingPunct="1">
              <a:spcBef>
                <a:spcPts val="0"/>
              </a:spcBef>
              <a:spcAft>
                <a:spcPts val="0"/>
              </a:spcAft>
              <a:defRPr/>
            </a:pPr>
            <a:r>
              <a:rPr lang="en-US" sz="1800" dirty="0" err="1">
                <a:solidFill>
                  <a:prstClr val="white"/>
                </a:solidFill>
                <a:latin typeface="Calibri"/>
                <a:ea typeface="+mn-ea"/>
              </a:rPr>
              <a:t>Transeptal</a:t>
            </a:r>
            <a:r>
              <a:rPr lang="en-US" sz="1800" dirty="0">
                <a:solidFill>
                  <a:prstClr val="white"/>
                </a:solidFill>
                <a:latin typeface="Calibri"/>
                <a:ea typeface="+mn-ea"/>
              </a:rPr>
              <a:t> Puncture to</a:t>
            </a:r>
          </a:p>
          <a:p>
            <a:pPr algn="ctr" defTabSz="457200" eaLnBrk="1" fontAlgn="auto" hangingPunct="1">
              <a:spcBef>
                <a:spcPts val="0"/>
              </a:spcBef>
              <a:spcAft>
                <a:spcPts val="0"/>
              </a:spcAft>
              <a:defRPr/>
            </a:pPr>
            <a:r>
              <a:rPr lang="en-US" sz="1800" dirty="0">
                <a:solidFill>
                  <a:prstClr val="white"/>
                </a:solidFill>
                <a:latin typeface="Calibri"/>
                <a:ea typeface="+mn-ea"/>
              </a:rPr>
              <a:t> access left atrium</a:t>
            </a:r>
          </a:p>
        </p:txBody>
      </p:sp>
      <p:grpSp>
        <p:nvGrpSpPr>
          <p:cNvPr id="200711" name="Group 13"/>
          <p:cNvGrpSpPr>
            <a:grpSpLocks/>
          </p:cNvGrpSpPr>
          <p:nvPr/>
        </p:nvGrpSpPr>
        <p:grpSpPr bwMode="auto">
          <a:xfrm>
            <a:off x="5340350" y="1916113"/>
            <a:ext cx="3779838" cy="2894012"/>
            <a:chOff x="124684" y="-24904"/>
            <a:chExt cx="6858000" cy="6858000"/>
          </a:xfrm>
        </p:grpSpPr>
        <p:pic>
          <p:nvPicPr>
            <p:cNvPr id="200719" name="Picture 14" descr="InSightExpor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84" y="-24904"/>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flipH="1">
              <a:off x="3658815" y="1122484"/>
              <a:ext cx="273628" cy="67338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890310" y="2055443"/>
              <a:ext cx="253467" cy="6545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00712" name="TextBox 18"/>
          <p:cNvSpPr txBox="1">
            <a:spLocks noChangeArrowheads="1"/>
          </p:cNvSpPr>
          <p:nvPr/>
        </p:nvSpPr>
        <p:spPr bwMode="auto">
          <a:xfrm>
            <a:off x="6021388" y="2166938"/>
            <a:ext cx="134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600">
                <a:latin typeface="Tahoma" charset="0"/>
              </a:rPr>
              <a:t>ablation catheter</a:t>
            </a:r>
          </a:p>
        </p:txBody>
      </p:sp>
      <p:sp>
        <p:nvSpPr>
          <p:cNvPr id="200713" name="Rectangle 19"/>
          <p:cNvSpPr>
            <a:spLocks noChangeArrowheads="1"/>
          </p:cNvSpPr>
          <p:nvPr/>
        </p:nvSpPr>
        <p:spPr bwMode="auto">
          <a:xfrm>
            <a:off x="7389813" y="1951038"/>
            <a:ext cx="1398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600">
                <a:latin typeface="Tahoma" charset="0"/>
              </a:rPr>
              <a:t>mapping catheter</a:t>
            </a:r>
          </a:p>
        </p:txBody>
      </p:sp>
      <p:sp>
        <p:nvSpPr>
          <p:cNvPr id="200714" name="Rectangle 20"/>
          <p:cNvSpPr>
            <a:spLocks noChangeArrowheads="1"/>
          </p:cNvSpPr>
          <p:nvPr/>
        </p:nvSpPr>
        <p:spPr bwMode="auto">
          <a:xfrm>
            <a:off x="7473950" y="3246438"/>
            <a:ext cx="167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400">
                <a:latin typeface="Tahoma" charset="0"/>
              </a:rPr>
              <a:t>Recording and </a:t>
            </a:r>
          </a:p>
          <a:p>
            <a:pPr eaLnBrk="1" hangingPunct="1">
              <a:spcBef>
                <a:spcPct val="0"/>
              </a:spcBef>
              <a:buFontTx/>
              <a:buNone/>
            </a:pPr>
            <a:r>
              <a:rPr lang="en-US" altLang="en-US" sz="1400">
                <a:latin typeface="Tahoma" charset="0"/>
              </a:rPr>
              <a:t>pacing electrodes</a:t>
            </a:r>
          </a:p>
        </p:txBody>
      </p:sp>
      <p:pic>
        <p:nvPicPr>
          <p:cNvPr id="200715" name="Picture 5" descr="InSightExport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276475"/>
            <a:ext cx="17287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6" name="Picture 1"/>
          <p:cNvPicPr>
            <a:picLocks noChangeAspect="1"/>
          </p:cNvPicPr>
          <p:nvPr/>
        </p:nvPicPr>
        <p:blipFill>
          <a:blip r:embed="rId5">
            <a:extLst>
              <a:ext uri="{28A0092B-C50C-407E-A947-70E740481C1C}">
                <a14:useLocalDpi xmlns:a14="http://schemas.microsoft.com/office/drawing/2010/main" val="0"/>
              </a:ext>
            </a:extLst>
          </a:blip>
          <a:srcRect l="8009" t="12201"/>
          <a:stretch>
            <a:fillRect/>
          </a:stretch>
        </p:blipFill>
        <p:spPr bwMode="auto">
          <a:xfrm>
            <a:off x="3490913" y="4838700"/>
            <a:ext cx="183038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7" name="Rectangle 2"/>
          <p:cNvSpPr>
            <a:spLocks noChangeArrowheads="1"/>
          </p:cNvSpPr>
          <p:nvPr/>
        </p:nvSpPr>
        <p:spPr bwMode="auto">
          <a:xfrm>
            <a:off x="6261100" y="1465263"/>
            <a:ext cx="1938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FFFFFF"/>
                </a:solidFill>
              </a:rPr>
              <a:t>Left Atrial Ablation</a:t>
            </a:r>
            <a:endParaRPr lang="en-US" altLang="en-US" sz="1800">
              <a:latin typeface="Tahoma" charset="0"/>
            </a:endParaRPr>
          </a:p>
        </p:txBody>
      </p:sp>
      <p:sp>
        <p:nvSpPr>
          <p:cNvPr id="200718" name="Rectangle 18"/>
          <p:cNvSpPr>
            <a:spLocks noChangeArrowheads="1"/>
          </p:cNvSpPr>
          <p:nvPr/>
        </p:nvSpPr>
        <p:spPr bwMode="auto">
          <a:xfrm>
            <a:off x="5340350" y="5305425"/>
            <a:ext cx="30178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FFFFFF"/>
                </a:solidFill>
              </a:rPr>
              <a:t>Right Atrial Ablation</a:t>
            </a:r>
          </a:p>
          <a:p>
            <a:pPr>
              <a:spcBef>
                <a:spcPct val="0"/>
              </a:spcBef>
              <a:buFontTx/>
              <a:buNone/>
            </a:pPr>
            <a:r>
              <a:rPr lang="en-US" altLang="en-US" sz="1800">
                <a:solidFill>
                  <a:srgbClr val="FFFFFF"/>
                </a:solidFill>
              </a:rPr>
              <a:t>Cavotricuspid Isthmus line for </a:t>
            </a:r>
          </a:p>
          <a:p>
            <a:pPr>
              <a:spcBef>
                <a:spcPct val="0"/>
              </a:spcBef>
              <a:buFontTx/>
              <a:buNone/>
            </a:pPr>
            <a:r>
              <a:rPr lang="en-US" altLang="en-US" sz="1800">
                <a:solidFill>
                  <a:srgbClr val="FFFFFF"/>
                </a:solidFill>
              </a:rPr>
              <a:t>Typical Atrial Flutter</a:t>
            </a:r>
            <a:endParaRPr lang="en-US" altLang="en-US" sz="1800">
              <a:latin typeface="Tahoma"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8775" y="288925"/>
            <a:ext cx="5064125" cy="523875"/>
          </a:xfrm>
          <a:prstGeom prst="rect">
            <a:avLst/>
          </a:prstGeom>
          <a:noFill/>
        </p:spPr>
        <p:txBody>
          <a:bodyPr>
            <a:spAutoFit/>
          </a:bodyPr>
          <a:lstStyle/>
          <a:p>
            <a:pPr defTabSz="457200" eaLnBrk="1" fontAlgn="auto" hangingPunct="1">
              <a:spcBef>
                <a:spcPts val="0"/>
              </a:spcBef>
              <a:spcAft>
                <a:spcPts val="0"/>
              </a:spcAft>
              <a:defRPr/>
            </a:pPr>
            <a:r>
              <a:rPr lang="en-US" sz="2800" b="1" dirty="0">
                <a:solidFill>
                  <a:srgbClr val="A6A6A6"/>
                </a:solidFill>
                <a:latin typeface="Calibri"/>
                <a:ea typeface="+mn-ea"/>
              </a:rPr>
              <a:t>Precision 3 D Mapping System</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C:\Documents and Settings\Philip Spurrell\My Documents\Presentation\SWEG29032004\CT of LA\SPURRELL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5763"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6" name="Arc 4"/>
          <p:cNvSpPr>
            <a:spLocks/>
          </p:cNvSpPr>
          <p:nvPr/>
        </p:nvSpPr>
        <p:spPr bwMode="auto">
          <a:xfrm flipH="1">
            <a:off x="5105400" y="2590800"/>
            <a:ext cx="815975" cy="1908175"/>
          </a:xfrm>
          <a:custGeom>
            <a:avLst/>
            <a:gdLst>
              <a:gd name="G0" fmla="+- 8832 0 0"/>
              <a:gd name="G1" fmla="+- 21600 0 0"/>
              <a:gd name="G2" fmla="+- 21600 0 0"/>
              <a:gd name="T0" fmla="*/ 0 w 30432"/>
              <a:gd name="T1" fmla="*/ 1888 h 43200"/>
              <a:gd name="T2" fmla="*/ 3324 w 30432"/>
              <a:gd name="T3" fmla="*/ 42486 h 43200"/>
              <a:gd name="T4" fmla="*/ 8832 w 30432"/>
              <a:gd name="T5" fmla="*/ 21600 h 43200"/>
            </a:gdLst>
            <a:ahLst/>
            <a:cxnLst>
              <a:cxn ang="0">
                <a:pos x="T0" y="T1"/>
              </a:cxn>
              <a:cxn ang="0">
                <a:pos x="T2" y="T3"/>
              </a:cxn>
              <a:cxn ang="0">
                <a:pos x="T4" y="T5"/>
              </a:cxn>
            </a:cxnLst>
            <a:rect l="0" t="0" r="r" b="b"/>
            <a:pathLst>
              <a:path w="30432" h="43200" fill="none" extrusionOk="0">
                <a:moveTo>
                  <a:pt x="0" y="1888"/>
                </a:moveTo>
                <a:cubicBezTo>
                  <a:pt x="2778" y="643"/>
                  <a:pt x="5787" y="-1"/>
                  <a:pt x="8832" y="-1"/>
                </a:cubicBezTo>
                <a:cubicBezTo>
                  <a:pt x="20761" y="0"/>
                  <a:pt x="30432" y="9670"/>
                  <a:pt x="30432" y="21600"/>
                </a:cubicBezTo>
                <a:cubicBezTo>
                  <a:pt x="30432" y="33529"/>
                  <a:pt x="20761" y="43200"/>
                  <a:pt x="8832" y="43200"/>
                </a:cubicBezTo>
                <a:cubicBezTo>
                  <a:pt x="6972" y="43199"/>
                  <a:pt x="5121" y="42959"/>
                  <a:pt x="3324" y="42485"/>
                </a:cubicBezTo>
              </a:path>
              <a:path w="30432" h="43200" stroke="0" extrusionOk="0">
                <a:moveTo>
                  <a:pt x="0" y="1888"/>
                </a:moveTo>
                <a:cubicBezTo>
                  <a:pt x="2778" y="643"/>
                  <a:pt x="5787" y="-1"/>
                  <a:pt x="8832" y="-1"/>
                </a:cubicBezTo>
                <a:cubicBezTo>
                  <a:pt x="20761" y="0"/>
                  <a:pt x="30432" y="9670"/>
                  <a:pt x="30432" y="21600"/>
                </a:cubicBezTo>
                <a:cubicBezTo>
                  <a:pt x="30432" y="33529"/>
                  <a:pt x="20761" y="43200"/>
                  <a:pt x="8832" y="43200"/>
                </a:cubicBezTo>
                <a:cubicBezTo>
                  <a:pt x="6972" y="43199"/>
                  <a:pt x="5121" y="42959"/>
                  <a:pt x="3324" y="42485"/>
                </a:cubicBezTo>
                <a:lnTo>
                  <a:pt x="8832" y="21600"/>
                </a:lnTo>
                <a:close/>
              </a:path>
            </a:pathLst>
          </a:custGeom>
          <a:noFill/>
          <a:ln w="76200" cap="sq">
            <a:solidFill>
              <a:srgbClr val="990000"/>
            </a:solidFill>
            <a:round/>
            <a:headEnd type="none" w="sm" len="sm"/>
            <a:tailEnd type="none" w="sm" len="sm"/>
          </a:ln>
          <a:effectLst/>
        </p:spPr>
        <p:txBody>
          <a:bodyPr wrap="none" anchor="ctr"/>
          <a:lstStyle/>
          <a:p>
            <a:pPr fontAlgn="auto">
              <a:spcBef>
                <a:spcPts val="0"/>
              </a:spcBef>
              <a:spcAft>
                <a:spcPts val="0"/>
              </a:spcAft>
              <a:defRPr/>
            </a:pPr>
            <a:endParaRPr lang="en-US" sz="1800">
              <a:solidFill>
                <a:prstClr val="white"/>
              </a:solidFill>
              <a:latin typeface="Palatino Linotype"/>
              <a:ea typeface="+mn-ea"/>
              <a:cs typeface="+mn-cs"/>
            </a:endParaRPr>
          </a:p>
        </p:txBody>
      </p:sp>
      <p:sp>
        <p:nvSpPr>
          <p:cNvPr id="110597" name="Rectangle 5"/>
          <p:cNvSpPr>
            <a:spLocks noChangeArrowheads="1"/>
          </p:cNvSpPr>
          <p:nvPr/>
        </p:nvSpPr>
        <p:spPr bwMode="auto">
          <a:xfrm>
            <a:off x="449263" y="4800600"/>
            <a:ext cx="5894387" cy="769938"/>
          </a:xfrm>
          <a:prstGeom prst="rect">
            <a:avLst/>
          </a:prstGeom>
          <a:noFill/>
          <a:ln w="12700" cap="sq">
            <a:noFill/>
            <a:miter lim="800000"/>
            <a:headEnd type="none" w="sm" len="sm"/>
            <a:tailEnd type="none" w="sm" len="sm"/>
          </a:ln>
          <a:effectLst/>
        </p:spPr>
        <p:txBody>
          <a:bodyPr wrap="none">
            <a:spAutoFit/>
          </a:bodyPr>
          <a:lstStyle/>
          <a:p>
            <a:pPr fontAlgn="auto">
              <a:spcBef>
                <a:spcPts val="0"/>
              </a:spcBef>
              <a:spcAft>
                <a:spcPts val="0"/>
              </a:spcAft>
              <a:defRPr/>
            </a:pPr>
            <a:r>
              <a:rPr lang="en-US" dirty="0">
                <a:solidFill>
                  <a:srgbClr val="ACCBF9"/>
                </a:solidFill>
                <a:effectLst>
                  <a:outerShdw blurRad="38100" dist="38100" dir="2700000" algn="tl">
                    <a:srgbClr val="000000"/>
                  </a:outerShdw>
                </a:effectLst>
                <a:latin typeface="Calibri"/>
                <a:ea typeface="+mn-ea"/>
                <a:cs typeface="+mn-cs"/>
              </a:rPr>
              <a:t>Pulmonary Vein Isolation</a:t>
            </a:r>
          </a:p>
        </p:txBody>
      </p:sp>
      <p:sp>
        <p:nvSpPr>
          <p:cNvPr id="2" name="Oval 1"/>
          <p:cNvSpPr/>
          <p:nvPr/>
        </p:nvSpPr>
        <p:spPr>
          <a:xfrm>
            <a:off x="4283968" y="206084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427984" y="2348880"/>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4427984" y="2636912"/>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427984" y="2924944"/>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355976" y="3212976"/>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4211960" y="350100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4067944" y="386104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3851920" y="4077072"/>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13365" y="83508"/>
            <a:ext cx="3145731" cy="439133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35896" y="4221088"/>
            <a:ext cx="288032" cy="2880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 name="Straight Arrow Connector 3"/>
          <p:cNvCxnSpPr/>
          <p:nvPr/>
        </p:nvCxnSpPr>
        <p:spPr>
          <a:xfrm>
            <a:off x="3779838" y="3644900"/>
            <a:ext cx="936625" cy="360363"/>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8120" y="227523"/>
            <a:ext cx="2562944" cy="4247317"/>
          </a:xfrm>
          <a:prstGeom prst="rect">
            <a:avLst/>
          </a:prstGeom>
          <a:noFill/>
        </p:spPr>
        <p:txBody>
          <a:bodyPr wrap="square" rtlCol="0">
            <a:spAutoFit/>
          </a:bodyPr>
          <a:lstStyle/>
          <a:p>
            <a:r>
              <a:rPr lang="en-US" sz="1800" dirty="0">
                <a:solidFill>
                  <a:schemeClr val="bg1"/>
                </a:solidFill>
              </a:rPr>
              <a:t>An electrical ‘fence’ is formed around the areas of the heart where the triggers causing atrial fibrillation are most commonly sited. This is done by a series of point-by-point heat applications. Any gaps in the line can result in the trouble getting out again after the muscle in the gap recovers conduction.</a:t>
            </a:r>
          </a:p>
        </p:txBody>
      </p:sp>
      <p:pic>
        <p:nvPicPr>
          <p:cNvPr id="3" name="Picture 8" descr="IMG_0444.JPG">
            <a:extLst>
              <a:ext uri="{FF2B5EF4-FFF2-40B4-BE49-F238E27FC236}">
                <a16:creationId xmlns:a16="http://schemas.microsoft.com/office/drawing/2014/main" id="{05FEAEFE-DC1A-AD4D-1565-29438A0557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7869" y="83508"/>
            <a:ext cx="2584507" cy="1938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descr="IMG_0442.JPG">
            <a:extLst>
              <a:ext uri="{FF2B5EF4-FFF2-40B4-BE49-F238E27FC236}">
                <a16:creationId xmlns:a16="http://schemas.microsoft.com/office/drawing/2014/main" id="{EA967DE1-1545-5085-DAEF-67A02BF7C7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7212" y="1740300"/>
            <a:ext cx="1770596" cy="1328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05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26" presetClass="emph" presetSubtype="0" repeatCount="10000" fill="hold"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RF PV ISOLATION POINT.jpg"/>
          <p:cNvPicPr>
            <a:picLocks noChangeAspect="1"/>
          </p:cNvPicPr>
          <p:nvPr/>
        </p:nvPicPr>
        <p:blipFill>
          <a:blip r:embed="rId3"/>
          <a:srcRect/>
          <a:stretch>
            <a:fillRect/>
          </a:stretch>
        </p:blipFill>
        <p:spPr bwMode="auto">
          <a:xfrm>
            <a:off x="0" y="1219200"/>
            <a:ext cx="9144000" cy="5308600"/>
          </a:xfrm>
          <a:prstGeom prst="rect">
            <a:avLst/>
          </a:prstGeom>
          <a:noFill/>
          <a:ln w="9525">
            <a:noFill/>
            <a:miter lim="800000"/>
            <a:headEnd/>
            <a:tailEnd/>
          </a:ln>
        </p:spPr>
      </p:pic>
      <p:sp>
        <p:nvSpPr>
          <p:cNvPr id="3" name="TextBox 2"/>
          <p:cNvSpPr txBox="1"/>
          <p:nvPr/>
        </p:nvSpPr>
        <p:spPr>
          <a:xfrm>
            <a:off x="990600" y="304800"/>
            <a:ext cx="6661600" cy="584776"/>
          </a:xfrm>
          <a:prstGeom prst="rect">
            <a:avLst/>
          </a:prstGeom>
          <a:noFill/>
        </p:spPr>
        <p:txBody>
          <a:bodyPr wrap="none" rtlCol="0">
            <a:spAutoFit/>
          </a:bodyPr>
          <a:lstStyle/>
          <a:p>
            <a:r>
              <a:rPr lang="en-US" sz="3200" dirty="0">
                <a:latin typeface="Calibri"/>
              </a:rPr>
              <a:t>Electrical Isolation of a Pulmonary Vein</a:t>
            </a:r>
          </a:p>
        </p:txBody>
      </p:sp>
      <p:sp>
        <p:nvSpPr>
          <p:cNvPr id="4" name="TextBox 3"/>
          <p:cNvSpPr txBox="1"/>
          <p:nvPr/>
        </p:nvSpPr>
        <p:spPr>
          <a:xfrm>
            <a:off x="838200" y="4114800"/>
            <a:ext cx="1940852" cy="1200329"/>
          </a:xfrm>
          <a:prstGeom prst="rect">
            <a:avLst/>
          </a:prstGeom>
          <a:noFill/>
        </p:spPr>
        <p:txBody>
          <a:bodyPr wrap="none" rtlCol="0">
            <a:spAutoFit/>
          </a:bodyPr>
          <a:lstStyle/>
          <a:p>
            <a:r>
              <a:rPr lang="en-US" sz="1800" dirty="0">
                <a:ln>
                  <a:solidFill>
                    <a:srgbClr val="008000"/>
                  </a:solidFill>
                </a:ln>
                <a:latin typeface="Calibri"/>
              </a:rPr>
              <a:t>Signals from the </a:t>
            </a:r>
          </a:p>
          <a:p>
            <a:r>
              <a:rPr lang="en-US" sz="1800" dirty="0">
                <a:ln>
                  <a:solidFill>
                    <a:srgbClr val="008000"/>
                  </a:solidFill>
                </a:ln>
                <a:latin typeface="Calibri"/>
              </a:rPr>
              <a:t>Mapping Catheter </a:t>
            </a:r>
          </a:p>
          <a:p>
            <a:r>
              <a:rPr lang="en-US" sz="1800" dirty="0">
                <a:ln>
                  <a:solidFill>
                    <a:srgbClr val="008000"/>
                  </a:solidFill>
                </a:ln>
                <a:latin typeface="Calibri"/>
              </a:rPr>
              <a:t>inside the </a:t>
            </a:r>
          </a:p>
          <a:p>
            <a:r>
              <a:rPr lang="en-US" sz="1800" dirty="0" err="1">
                <a:ln>
                  <a:solidFill>
                    <a:srgbClr val="008000"/>
                  </a:solidFill>
                </a:ln>
                <a:latin typeface="Calibri"/>
              </a:rPr>
              <a:t>Pumonary</a:t>
            </a:r>
            <a:r>
              <a:rPr lang="en-US" sz="1800" dirty="0">
                <a:ln>
                  <a:solidFill>
                    <a:srgbClr val="008000"/>
                  </a:solidFill>
                </a:ln>
                <a:latin typeface="Calibri"/>
              </a:rPr>
              <a:t> Vein</a:t>
            </a:r>
          </a:p>
        </p:txBody>
      </p:sp>
      <p:cxnSp>
        <p:nvCxnSpPr>
          <p:cNvPr id="6" name="Straight Arrow Connector 5"/>
          <p:cNvCxnSpPr/>
          <p:nvPr/>
        </p:nvCxnSpPr>
        <p:spPr>
          <a:xfrm>
            <a:off x="4267200" y="4419600"/>
            <a:ext cx="381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895600" y="3810000"/>
            <a:ext cx="1398340" cy="923330"/>
          </a:xfrm>
          <a:prstGeom prst="rect">
            <a:avLst/>
          </a:prstGeom>
        </p:spPr>
        <p:txBody>
          <a:bodyPr wrap="none">
            <a:spAutoFit/>
          </a:bodyPr>
          <a:lstStyle/>
          <a:p>
            <a:r>
              <a:rPr lang="en-US" sz="1800" dirty="0" err="1">
                <a:latin typeface="Calibri"/>
              </a:rPr>
              <a:t>Atrial</a:t>
            </a:r>
            <a:r>
              <a:rPr lang="en-US" sz="1800" dirty="0">
                <a:latin typeface="Calibri"/>
              </a:rPr>
              <a:t> </a:t>
            </a:r>
            <a:r>
              <a:rPr lang="en-US" sz="1800" dirty="0" err="1">
                <a:latin typeface="Calibri"/>
              </a:rPr>
              <a:t>p</a:t>
            </a:r>
            <a:r>
              <a:rPr lang="en-US" sz="1800" dirty="0">
                <a:latin typeface="Calibri"/>
              </a:rPr>
              <a:t> wave</a:t>
            </a:r>
          </a:p>
          <a:p>
            <a:r>
              <a:rPr lang="en-US" sz="1800" dirty="0">
                <a:latin typeface="Calibri"/>
              </a:rPr>
              <a:t>Still entering</a:t>
            </a:r>
          </a:p>
          <a:p>
            <a:r>
              <a:rPr lang="en-US" sz="1800" dirty="0">
                <a:latin typeface="Calibri"/>
              </a:rPr>
              <a:t>Pulmonary V</a:t>
            </a:r>
            <a:endParaRPr lang="en-US" sz="1800" dirty="0"/>
          </a:p>
        </p:txBody>
      </p:sp>
      <p:sp>
        <p:nvSpPr>
          <p:cNvPr id="9" name="Rectangle 8"/>
          <p:cNvSpPr/>
          <p:nvPr/>
        </p:nvSpPr>
        <p:spPr>
          <a:xfrm>
            <a:off x="4953000" y="3505200"/>
            <a:ext cx="1385378" cy="1200329"/>
          </a:xfrm>
          <a:prstGeom prst="rect">
            <a:avLst/>
          </a:prstGeom>
        </p:spPr>
        <p:txBody>
          <a:bodyPr wrap="none">
            <a:spAutoFit/>
          </a:bodyPr>
          <a:lstStyle/>
          <a:p>
            <a:r>
              <a:rPr lang="en-US" sz="1800" dirty="0">
                <a:latin typeface="Calibri"/>
              </a:rPr>
              <a:t>Pulmonary V</a:t>
            </a:r>
          </a:p>
          <a:p>
            <a:r>
              <a:rPr lang="en-US" sz="1800" dirty="0">
                <a:latin typeface="Calibri"/>
              </a:rPr>
              <a:t>‘Fenced off’</a:t>
            </a:r>
          </a:p>
          <a:p>
            <a:r>
              <a:rPr lang="en-US" sz="1800" dirty="0">
                <a:latin typeface="Calibri"/>
              </a:rPr>
              <a:t> from rest of </a:t>
            </a:r>
          </a:p>
          <a:p>
            <a:r>
              <a:rPr lang="en-US" sz="1800" dirty="0">
                <a:latin typeface="Calibri"/>
              </a:rPr>
              <a:t>Atrium</a:t>
            </a:r>
            <a:endParaRPr lang="en-US" sz="1800" dirty="0"/>
          </a:p>
        </p:txBody>
      </p:sp>
      <p:cxnSp>
        <p:nvCxnSpPr>
          <p:cNvPr id="10" name="Straight Arrow Connector 9"/>
          <p:cNvCxnSpPr/>
          <p:nvPr/>
        </p:nvCxnSpPr>
        <p:spPr>
          <a:xfrm>
            <a:off x="5943600" y="4495800"/>
            <a:ext cx="381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435742" y="4941168"/>
            <a:ext cx="2432915" cy="923330"/>
          </a:xfrm>
          <a:prstGeom prst="rect">
            <a:avLst/>
          </a:prstGeom>
        </p:spPr>
        <p:txBody>
          <a:bodyPr wrap="none">
            <a:spAutoFit/>
          </a:bodyPr>
          <a:lstStyle/>
          <a:p>
            <a:r>
              <a:rPr lang="en-US" sz="1800" dirty="0">
                <a:latin typeface="Calibri"/>
              </a:rPr>
              <a:t>When isolated</a:t>
            </a:r>
          </a:p>
          <a:p>
            <a:r>
              <a:rPr lang="en-US" sz="1800" dirty="0">
                <a:latin typeface="Calibri"/>
              </a:rPr>
              <a:t>P waves can’t get in</a:t>
            </a:r>
          </a:p>
          <a:p>
            <a:r>
              <a:rPr lang="en-US" sz="1800" dirty="0">
                <a:latin typeface="Calibri"/>
              </a:rPr>
              <a:t>PV triggers can’t get out</a:t>
            </a:r>
            <a:endParaRPr lang="en-US" sz="1800" dirty="0"/>
          </a:p>
        </p:txBody>
      </p:sp>
    </p:spTree>
    <p:extLst>
      <p:ext uri="{BB962C8B-B14F-4D97-AF65-F5344CB8AC3E}">
        <p14:creationId xmlns:p14="http://schemas.microsoft.com/office/powerpoint/2010/main" val="1426144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F RUPV ISOLATED.jpg"/>
          <p:cNvPicPr>
            <a:picLocks noChangeAspect="1"/>
          </p:cNvPicPr>
          <p:nvPr/>
        </p:nvPicPr>
        <p:blipFill>
          <a:blip r:embed="rId2"/>
          <a:srcRect/>
          <a:stretch>
            <a:fillRect/>
          </a:stretch>
        </p:blipFill>
        <p:spPr bwMode="auto">
          <a:xfrm>
            <a:off x="0" y="468313"/>
            <a:ext cx="9144000" cy="5921375"/>
          </a:xfrm>
          <a:prstGeom prst="rect">
            <a:avLst/>
          </a:prstGeom>
          <a:noFill/>
          <a:ln w="9525">
            <a:noFill/>
            <a:miter lim="800000"/>
            <a:headEnd/>
            <a:tailEnd/>
          </a:ln>
        </p:spPr>
      </p:pic>
      <p:sp>
        <p:nvSpPr>
          <p:cNvPr id="4" name="Rectangle 3"/>
          <p:cNvSpPr/>
          <p:nvPr/>
        </p:nvSpPr>
        <p:spPr>
          <a:xfrm>
            <a:off x="1295400" y="3657600"/>
            <a:ext cx="4457118" cy="1692771"/>
          </a:xfrm>
          <a:prstGeom prst="rect">
            <a:avLst/>
          </a:prstGeom>
        </p:spPr>
        <p:txBody>
          <a:bodyPr wrap="none">
            <a:spAutoFit/>
          </a:bodyPr>
          <a:lstStyle/>
          <a:p>
            <a:r>
              <a:rPr lang="en-US" sz="2400" dirty="0">
                <a:latin typeface="Calibri"/>
              </a:rPr>
              <a:t>Isolated Pulmonary Vein Potential</a:t>
            </a:r>
          </a:p>
          <a:p>
            <a:endParaRPr lang="en-US" sz="2000" dirty="0">
              <a:latin typeface="Calibri"/>
            </a:endParaRPr>
          </a:p>
          <a:p>
            <a:r>
              <a:rPr lang="en-US" sz="2000" dirty="0">
                <a:latin typeface="Calibri"/>
              </a:rPr>
              <a:t>A trigger fires in the pulmonary vein</a:t>
            </a:r>
          </a:p>
          <a:p>
            <a:r>
              <a:rPr lang="en-US" sz="2000" dirty="0">
                <a:latin typeface="Calibri"/>
              </a:rPr>
              <a:t>but does not get out in to the atrium</a:t>
            </a:r>
          </a:p>
          <a:p>
            <a:r>
              <a:rPr lang="en-US" sz="2000" dirty="0">
                <a:latin typeface="Calibri"/>
              </a:rPr>
              <a:t>and Sinus Rhythm continues undisturbed</a:t>
            </a:r>
            <a:endParaRPr lang="en-US" sz="2000" dirty="0"/>
          </a:p>
        </p:txBody>
      </p:sp>
    </p:spTree>
    <p:extLst>
      <p:ext uri="{BB962C8B-B14F-4D97-AF65-F5344CB8AC3E}">
        <p14:creationId xmlns:p14="http://schemas.microsoft.com/office/powerpoint/2010/main" val="118753161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858" y="-389886"/>
            <a:ext cx="9312275" cy="1219200"/>
          </a:xfrm>
        </p:spPr>
        <p:txBody>
          <a:bodyPr/>
          <a:lstStyle/>
          <a:p>
            <a:pPr>
              <a:defRPr/>
            </a:pPr>
            <a:r>
              <a:rPr lang="en-US" altLang="en-US" sz="3200" dirty="0">
                <a:latin typeface="Calibri" charset="0"/>
                <a:ea typeface="ＭＳ Ｐゴシック" charset="-128"/>
              </a:rPr>
              <a:t>Standard Radiofrequency Pulmonary Vein Isolation</a:t>
            </a:r>
          </a:p>
        </p:txBody>
      </p:sp>
      <p:sp>
        <p:nvSpPr>
          <p:cNvPr id="3" name="Content Placeholder 2"/>
          <p:cNvSpPr>
            <a:spLocks noGrp="1"/>
          </p:cNvSpPr>
          <p:nvPr>
            <p:ph idx="1"/>
          </p:nvPr>
        </p:nvSpPr>
        <p:spPr>
          <a:xfrm>
            <a:off x="683568" y="3861048"/>
            <a:ext cx="8278813" cy="2363788"/>
          </a:xfrm>
        </p:spPr>
        <p:txBody>
          <a:bodyPr>
            <a:normAutofit lnSpcReduction="10000"/>
          </a:bodyPr>
          <a:lstStyle/>
          <a:p>
            <a:pPr>
              <a:buFont typeface="Wingdings" charset="2"/>
              <a:buChar char="§"/>
              <a:defRPr/>
            </a:pPr>
            <a:r>
              <a:rPr lang="en-US" altLang="en-US" sz="2400" dirty="0">
                <a:latin typeface="Calibri" charset="0"/>
                <a:ea typeface="ＭＳ Ｐゴシック" charset="-128"/>
              </a:rPr>
              <a:t>Around 60 - 100 individual points are required to achieve pulmonary vein isolation</a:t>
            </a:r>
          </a:p>
          <a:p>
            <a:pPr>
              <a:buFont typeface="Wingdings" charset="2"/>
              <a:buChar char="§"/>
              <a:defRPr/>
            </a:pPr>
            <a:r>
              <a:rPr lang="en-US" altLang="en-US" sz="2400" dirty="0">
                <a:latin typeface="Calibri" charset="0"/>
                <a:ea typeface="ＭＳ Ｐゴシック" charset="-128"/>
              </a:rPr>
              <a:t>The catheter tip has to be kept in a stable position in a beating heart for around 15-30 seconds minimum per point</a:t>
            </a:r>
          </a:p>
          <a:p>
            <a:pPr>
              <a:buFont typeface="Wingdings" charset="2"/>
              <a:buChar char="§"/>
              <a:defRPr/>
            </a:pPr>
            <a:r>
              <a:rPr lang="en-US" altLang="en-US" sz="2400" dirty="0">
                <a:latin typeface="Calibri" charset="0"/>
                <a:ea typeface="ＭＳ Ｐゴシック" charset="-128"/>
              </a:rPr>
              <a:t>Greatest problem RECONNECTION – failure to create continuous, transmural, permanent lines of block</a:t>
            </a:r>
          </a:p>
        </p:txBody>
      </p:sp>
      <p:pic>
        <p:nvPicPr>
          <p:cNvPr id="6" name="JAMIE 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11056" y="1475317"/>
            <a:ext cx="3600250" cy="2025141"/>
          </a:xfrm>
          <a:prstGeom prst="rect">
            <a:avLst/>
          </a:prstGeom>
        </p:spPr>
      </p:pic>
      <p:pic>
        <p:nvPicPr>
          <p:cNvPr id="4" name="2x2 PA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53858" y="1225385"/>
            <a:ext cx="4163100" cy="2433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7" fill="hold"/>
                                        <p:tgtEl>
                                          <p:spTgt spid="6"/>
                                        </p:tgtEl>
                                      </p:cBhvr>
                                    </p:cmd>
                                  </p:childTnLst>
                                </p:cTn>
                              </p:par>
                            </p:childTnLst>
                          </p:cTn>
                        </p:par>
                        <p:par>
                          <p:cTn id="7" fill="hold">
                            <p:stCondLst>
                              <p:cond delay="3737"/>
                            </p:stCondLst>
                            <p:childTnLst>
                              <p:par>
                                <p:cTn id="8" presetID="1" presetClass="mediacall" presetSubtype="0" fill="hold" nodeType="afterEffect">
                                  <p:stCondLst>
                                    <p:cond delay="0"/>
                                  </p:stCondLst>
                                  <p:childTnLst>
                                    <p:cmd type="call" cmd="playFrom(0.0)">
                                      <p:cBhvr>
                                        <p:cTn id="9" dur="15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FC1E4-3C89-484A-9885-15C7644381AE}"/>
              </a:ext>
            </a:extLst>
          </p:cNvPr>
          <p:cNvSpPr>
            <a:spLocks noGrp="1"/>
          </p:cNvSpPr>
          <p:nvPr>
            <p:ph type="title"/>
          </p:nvPr>
        </p:nvSpPr>
        <p:spPr>
          <a:xfrm>
            <a:off x="362310" y="49963"/>
            <a:ext cx="8419380" cy="1325563"/>
          </a:xfrm>
        </p:spPr>
        <p:txBody>
          <a:bodyPr>
            <a:normAutofit/>
          </a:bodyPr>
          <a:lstStyle/>
          <a:p>
            <a:r>
              <a:rPr lang="en-US" sz="3200" dirty="0" err="1">
                <a:latin typeface="Calibri" panose="020F0502020204030204" pitchFamily="34" charset="0"/>
                <a:cs typeface="Calibri" panose="020F0502020204030204" pitchFamily="34" charset="0"/>
              </a:rPr>
              <a:t>Cryoballoon</a:t>
            </a:r>
            <a:r>
              <a:rPr lang="en-US" sz="3200" dirty="0">
                <a:latin typeface="Calibri" panose="020F0502020204030204" pitchFamily="34" charset="0"/>
                <a:cs typeface="Calibri" panose="020F0502020204030204" pitchFamily="34" charset="0"/>
              </a:rPr>
              <a:t> Pulmonary Vein Isolation</a:t>
            </a:r>
            <a:r>
              <a:rPr lang="en-US" sz="3200" dirty="0">
                <a:solidFill>
                  <a:schemeClr val="bg1"/>
                </a:solidFill>
                <a:latin typeface="Calibri" panose="020F0502020204030204" pitchFamily="34" charset="0"/>
                <a:cs typeface="Calibri" panose="020F0502020204030204" pitchFamily="34" charset="0"/>
              </a:rPr>
              <a:t>?</a:t>
            </a:r>
            <a:br>
              <a:rPr lang="en-US" sz="2800" dirty="0">
                <a:solidFill>
                  <a:schemeClr val="bg1"/>
                </a:solidFill>
                <a:latin typeface="Calibri" panose="020F0502020204030204" pitchFamily="34" charset="0"/>
                <a:cs typeface="Calibri" panose="020F0502020204030204" pitchFamily="34" charset="0"/>
              </a:rPr>
            </a:br>
            <a:r>
              <a:rPr lang="en-US" sz="2800" dirty="0">
                <a:solidFill>
                  <a:schemeClr val="bg1"/>
                </a:solidFill>
                <a:latin typeface="Calibri" panose="020F0502020204030204" pitchFamily="34" charset="0"/>
                <a:cs typeface="Calibri" panose="020F0502020204030204" pitchFamily="34" charset="0"/>
              </a:rPr>
              <a:t>1) CRYOBALLOON IN PAROXYSMAL AND PERSISTENT AF</a:t>
            </a:r>
          </a:p>
        </p:txBody>
      </p:sp>
      <p:pic>
        <p:nvPicPr>
          <p:cNvPr id="6" name="Picture 5" descr="A person wearing a costume&#13;&#10;&#13;&#10;Description automatically generated">
            <a:extLst>
              <a:ext uri="{FF2B5EF4-FFF2-40B4-BE49-F238E27FC236}">
                <a16:creationId xmlns:a16="http://schemas.microsoft.com/office/drawing/2014/main" id="{4E01FB75-A3FF-7F47-8BC6-2EC2ADE51A98}"/>
              </a:ext>
            </a:extLst>
          </p:cNvPr>
          <p:cNvPicPr>
            <a:picLocks noChangeAspect="1"/>
          </p:cNvPicPr>
          <p:nvPr/>
        </p:nvPicPr>
        <p:blipFill>
          <a:blip r:embed="rId3"/>
          <a:stretch>
            <a:fillRect/>
          </a:stretch>
        </p:blipFill>
        <p:spPr>
          <a:xfrm>
            <a:off x="3403197" y="1308066"/>
            <a:ext cx="5043880" cy="5373672"/>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272EACEB-C29E-234E-946E-FCF74D9F5A1C}"/>
                  </a:ext>
                </a:extLst>
              </p14:cNvPr>
              <p14:cNvContentPartPr/>
              <p14:nvPr/>
            </p14:nvContentPartPr>
            <p14:xfrm>
              <a:off x="5113697" y="-683769"/>
              <a:ext cx="360" cy="360"/>
            </p14:xfrm>
          </p:contentPart>
        </mc:Choice>
        <mc:Fallback xmlns="">
          <p:pic>
            <p:nvPicPr>
              <p:cNvPr id="8" name="Ink 7">
                <a:extLst>
                  <a:ext uri="{FF2B5EF4-FFF2-40B4-BE49-F238E27FC236}">
                    <a16:creationId xmlns:a16="http://schemas.microsoft.com/office/drawing/2014/main" id="{272EACEB-C29E-234E-946E-FCF74D9F5A1C}"/>
                  </a:ext>
                </a:extLst>
              </p:cNvPr>
              <p:cNvPicPr/>
              <p:nvPr/>
            </p:nvPicPr>
            <p:blipFill>
              <a:blip r:embed="rId5"/>
              <a:stretch>
                <a:fillRect/>
              </a:stretch>
            </p:blipFill>
            <p:spPr>
              <a:xfrm>
                <a:off x="5104697" y="-692769"/>
                <a:ext cx="18000" cy="18000"/>
              </a:xfrm>
              <a:prstGeom prst="rect">
                <a:avLst/>
              </a:prstGeom>
            </p:spPr>
          </p:pic>
        </mc:Fallback>
      </mc:AlternateContent>
      <p:sp>
        <p:nvSpPr>
          <p:cNvPr id="4" name="Oval 3">
            <a:extLst>
              <a:ext uri="{FF2B5EF4-FFF2-40B4-BE49-F238E27FC236}">
                <a16:creationId xmlns:a16="http://schemas.microsoft.com/office/drawing/2014/main" id="{3DEE49A3-8BCF-0A4E-A499-C19D4556A020}"/>
              </a:ext>
            </a:extLst>
          </p:cNvPr>
          <p:cNvSpPr/>
          <p:nvPr/>
        </p:nvSpPr>
        <p:spPr>
          <a:xfrm rot="21187460">
            <a:off x="5458119" y="2564090"/>
            <a:ext cx="348792" cy="575035"/>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3CF0AE8-2D0F-F14E-933F-C97417B39D1B}"/>
              </a:ext>
            </a:extLst>
          </p:cNvPr>
          <p:cNvSpPr/>
          <p:nvPr/>
        </p:nvSpPr>
        <p:spPr>
          <a:xfrm rot="19693103">
            <a:off x="5676649" y="2944017"/>
            <a:ext cx="348792" cy="679399"/>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0E5211-B9BF-4242-902E-281C9B800B2F}"/>
              </a:ext>
            </a:extLst>
          </p:cNvPr>
          <p:cNvSpPr/>
          <p:nvPr/>
        </p:nvSpPr>
        <p:spPr>
          <a:xfrm rot="19513619">
            <a:off x="6521473" y="2409348"/>
            <a:ext cx="368618" cy="573135"/>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B13774-5E78-6E47-A901-8343D5B6E5B1}"/>
              </a:ext>
            </a:extLst>
          </p:cNvPr>
          <p:cNvSpPr/>
          <p:nvPr/>
        </p:nvSpPr>
        <p:spPr>
          <a:xfrm rot="21199065">
            <a:off x="6709144" y="2850478"/>
            <a:ext cx="416439" cy="556182"/>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1A80B5F-4E61-F04E-A388-8F0CF882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1514" y="1044403"/>
            <a:ext cx="1169244" cy="1783736"/>
          </a:xfrm>
          <a:prstGeom prst="rect">
            <a:avLst/>
          </a:prstGeom>
        </p:spPr>
      </p:pic>
      <p:pic>
        <p:nvPicPr>
          <p:cNvPr id="12" name="Picture 11" descr="A picture containing indoor, sitting, table&#13;&#10;&#13;&#10;Description automatically generated">
            <a:extLst>
              <a:ext uri="{FF2B5EF4-FFF2-40B4-BE49-F238E27FC236}">
                <a16:creationId xmlns:a16="http://schemas.microsoft.com/office/drawing/2014/main" id="{0F7BE6CF-E1D5-F64F-9644-C0CDB739D0E5}"/>
              </a:ext>
            </a:extLst>
          </p:cNvPr>
          <p:cNvPicPr>
            <a:picLocks noChangeAspect="1"/>
          </p:cNvPicPr>
          <p:nvPr/>
        </p:nvPicPr>
        <p:blipFill>
          <a:blip r:embed="rId7"/>
          <a:stretch>
            <a:fillRect/>
          </a:stretch>
        </p:blipFill>
        <p:spPr>
          <a:xfrm>
            <a:off x="1161514" y="2903099"/>
            <a:ext cx="2563813" cy="1538288"/>
          </a:xfrm>
          <a:prstGeom prst="rect">
            <a:avLst/>
          </a:prstGeom>
        </p:spPr>
      </p:pic>
      <p:pic>
        <p:nvPicPr>
          <p:cNvPr id="17" name="Picture 16">
            <a:extLst>
              <a:ext uri="{FF2B5EF4-FFF2-40B4-BE49-F238E27FC236}">
                <a16:creationId xmlns:a16="http://schemas.microsoft.com/office/drawing/2014/main" id="{D30A97F8-65F5-D143-9F11-66824F8FAF63}"/>
              </a:ext>
            </a:extLst>
          </p:cNvPr>
          <p:cNvPicPr>
            <a:picLocks noChangeAspect="1"/>
          </p:cNvPicPr>
          <p:nvPr/>
        </p:nvPicPr>
        <p:blipFill>
          <a:blip r:embed="rId8"/>
          <a:stretch>
            <a:fillRect/>
          </a:stretch>
        </p:blipFill>
        <p:spPr>
          <a:xfrm>
            <a:off x="3900847" y="1591078"/>
            <a:ext cx="2425700" cy="546100"/>
          </a:xfrm>
          <a:prstGeom prst="rect">
            <a:avLst/>
          </a:prstGeom>
        </p:spPr>
      </p:pic>
      <p:sp>
        <p:nvSpPr>
          <p:cNvPr id="18" name="5-Point Star 17">
            <a:extLst>
              <a:ext uri="{FF2B5EF4-FFF2-40B4-BE49-F238E27FC236}">
                <a16:creationId xmlns:a16="http://schemas.microsoft.com/office/drawing/2014/main" id="{ED42B508-67A2-4D4A-9A26-D5B3E38803FB}"/>
              </a:ext>
            </a:extLst>
          </p:cNvPr>
          <p:cNvSpPr/>
          <p:nvPr/>
        </p:nvSpPr>
        <p:spPr>
          <a:xfrm>
            <a:off x="5558721" y="2722012"/>
            <a:ext cx="127557" cy="129595"/>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B83BFE2E-5853-264B-93A0-9E86F04E5133}"/>
              </a:ext>
            </a:extLst>
          </p:cNvPr>
          <p:cNvSpPr/>
          <p:nvPr/>
        </p:nvSpPr>
        <p:spPr>
          <a:xfrm>
            <a:off x="5706950" y="3209226"/>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039561-48BC-2346-874A-7FE1602F2595}"/>
              </a:ext>
            </a:extLst>
          </p:cNvPr>
          <p:cNvSpPr txBox="1"/>
          <p:nvPr/>
        </p:nvSpPr>
        <p:spPr>
          <a:xfrm>
            <a:off x="671332" y="4595149"/>
            <a:ext cx="184731" cy="369332"/>
          </a:xfrm>
          <a:prstGeom prst="rect">
            <a:avLst/>
          </a:prstGeom>
          <a:noFill/>
        </p:spPr>
        <p:txBody>
          <a:bodyPr wrap="none" rtlCol="0">
            <a:spAutoFit/>
          </a:bodyPr>
          <a:lstStyle/>
          <a:p>
            <a:endParaRPr lang="en-US" dirty="0"/>
          </a:p>
        </p:txBody>
      </p:sp>
      <p:sp>
        <p:nvSpPr>
          <p:cNvPr id="21" name="5-Point Star 20">
            <a:extLst>
              <a:ext uri="{FF2B5EF4-FFF2-40B4-BE49-F238E27FC236}">
                <a16:creationId xmlns:a16="http://schemas.microsoft.com/office/drawing/2014/main" id="{897218F0-AA26-F94D-82B0-2894D8F6CE7C}"/>
              </a:ext>
            </a:extLst>
          </p:cNvPr>
          <p:cNvSpPr/>
          <p:nvPr/>
        </p:nvSpPr>
        <p:spPr>
          <a:xfrm>
            <a:off x="5859350" y="3361626"/>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69FDDE75-86C9-4D4E-A36D-60F1DF576025}"/>
              </a:ext>
            </a:extLst>
          </p:cNvPr>
          <p:cNvSpPr/>
          <p:nvPr/>
        </p:nvSpPr>
        <p:spPr>
          <a:xfrm>
            <a:off x="6576808" y="2553660"/>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2F242B38-2EBA-2E4A-9061-349A3B5614C7}"/>
              </a:ext>
            </a:extLst>
          </p:cNvPr>
          <p:cNvSpPr/>
          <p:nvPr/>
        </p:nvSpPr>
        <p:spPr>
          <a:xfrm>
            <a:off x="6729208" y="2706060"/>
            <a:ext cx="143306" cy="17278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FF8B65C-4EB9-D443-9214-E8F1770A78B5}"/>
              </a:ext>
            </a:extLst>
          </p:cNvPr>
          <p:cNvPicPr>
            <a:picLocks noChangeAspect="1"/>
          </p:cNvPicPr>
          <p:nvPr/>
        </p:nvPicPr>
        <p:blipFill>
          <a:blip r:embed="rId9"/>
          <a:stretch>
            <a:fillRect/>
          </a:stretch>
        </p:blipFill>
        <p:spPr>
          <a:xfrm>
            <a:off x="6198086" y="3903612"/>
            <a:ext cx="1892300" cy="495300"/>
          </a:xfrm>
          <a:prstGeom prst="rect">
            <a:avLst/>
          </a:prstGeom>
        </p:spPr>
      </p:pic>
      <p:sp>
        <p:nvSpPr>
          <p:cNvPr id="5" name="TextBox 4">
            <a:extLst>
              <a:ext uri="{FF2B5EF4-FFF2-40B4-BE49-F238E27FC236}">
                <a16:creationId xmlns:a16="http://schemas.microsoft.com/office/drawing/2014/main" id="{77BFFB13-256F-9A43-95D3-B5FEF1C4526A}"/>
              </a:ext>
            </a:extLst>
          </p:cNvPr>
          <p:cNvSpPr txBox="1"/>
          <p:nvPr/>
        </p:nvSpPr>
        <p:spPr>
          <a:xfrm>
            <a:off x="107504" y="4595367"/>
            <a:ext cx="3248481" cy="2246769"/>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mn-lt"/>
              </a:rPr>
              <a:t>The electrically irritable cells that are the triggers for AF are mainly in the mouths of the pulmonary veins</a:t>
            </a:r>
          </a:p>
          <a:p>
            <a:pPr marL="457200" indent="-457200">
              <a:buFont typeface="Arial" panose="020B0604020202020204" pitchFamily="34" charset="0"/>
              <a:buChar char="•"/>
            </a:pPr>
            <a:r>
              <a:rPr lang="en-US" sz="2000" dirty="0">
                <a:latin typeface="+mn-lt"/>
              </a:rPr>
              <a:t>The </a:t>
            </a:r>
            <a:r>
              <a:rPr lang="en-US" sz="2000" dirty="0" err="1">
                <a:latin typeface="+mn-lt"/>
              </a:rPr>
              <a:t>cryoballoon</a:t>
            </a:r>
            <a:r>
              <a:rPr lang="en-US" sz="2000" dirty="0">
                <a:latin typeface="+mn-lt"/>
              </a:rPr>
              <a:t> ‘fences off’ the triggers</a:t>
            </a:r>
          </a:p>
        </p:txBody>
      </p:sp>
      <p:sp>
        <p:nvSpPr>
          <p:cNvPr id="24" name="5-Point Star 17">
            <a:extLst>
              <a:ext uri="{FF2B5EF4-FFF2-40B4-BE49-F238E27FC236}">
                <a16:creationId xmlns:a16="http://schemas.microsoft.com/office/drawing/2014/main" id="{3C81E07F-C3B0-A24C-AF74-249951782545}"/>
              </a:ext>
            </a:extLst>
          </p:cNvPr>
          <p:cNvSpPr/>
          <p:nvPr/>
        </p:nvSpPr>
        <p:spPr>
          <a:xfrm>
            <a:off x="3355985" y="3142754"/>
            <a:ext cx="301670" cy="199797"/>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26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5000"/>
                            </p:stCondLst>
                            <p:childTnLst>
                              <p:par>
                                <p:cTn id="17" presetID="9"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1000"/>
                                        <p:tgtEl>
                                          <p:spTgt spid="27"/>
                                        </p:tgtEl>
                                      </p:cBhvr>
                                    </p:animEffect>
                                  </p:childTnLst>
                                </p:cTn>
                              </p:par>
                            </p:childTnLst>
                          </p:cTn>
                        </p:par>
                        <p:par>
                          <p:cTn id="20" fill="hold">
                            <p:stCondLst>
                              <p:cond delay="6000"/>
                            </p:stCondLst>
                            <p:childTnLst>
                              <p:par>
                                <p:cTn id="21" presetID="9" presetClass="exit" presetSubtype="0" repeatCount="0" fill="hold" nodeType="afterEffect">
                                  <p:stCondLst>
                                    <p:cond delay="0"/>
                                  </p:stCondLst>
                                  <p:childTnLst>
                                    <p:animEffect transition="out" filter="dissolv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F47A8F2-EEE2-3440-AA0B-71086B73603C}"/>
              </a:ext>
            </a:extLst>
          </p:cNvPr>
          <p:cNvSpPr>
            <a:spLocks noGrp="1"/>
          </p:cNvSpPr>
          <p:nvPr>
            <p:ph idx="1"/>
          </p:nvPr>
        </p:nvSpPr>
        <p:spPr>
          <a:xfrm>
            <a:off x="803275" y="1418047"/>
            <a:ext cx="8229600" cy="1239837"/>
          </a:xfrm>
        </p:spPr>
        <p:txBody>
          <a:bodyPr>
            <a:normAutofit fontScale="77500" lnSpcReduction="20000"/>
          </a:bodyPr>
          <a:lstStyle/>
          <a:p>
            <a:pPr eaLnBrk="1" hangingPunct="1"/>
            <a:r>
              <a:rPr lang="en-US" dirty="0">
                <a:latin typeface="Calibri" charset="0"/>
              </a:rPr>
              <a:t>The commonest pathological arrhythmia in the world</a:t>
            </a:r>
          </a:p>
          <a:p>
            <a:pPr eaLnBrk="1" hangingPunct="1"/>
            <a:r>
              <a:rPr lang="en-US" dirty="0">
                <a:latin typeface="Calibri" charset="0"/>
              </a:rPr>
              <a:t>Caused by disordered electrical activity in the Atria</a:t>
            </a:r>
          </a:p>
          <a:p>
            <a:pPr eaLnBrk="1" hangingPunct="1"/>
            <a:r>
              <a:rPr lang="en-US" dirty="0">
                <a:latin typeface="Calibri" charset="0"/>
              </a:rPr>
              <a:t>2 or more simultaneous interacting circuits required for AF</a:t>
            </a:r>
          </a:p>
          <a:p>
            <a:pPr eaLnBrk="1" hangingPunct="1"/>
            <a:endParaRPr lang="en-US" dirty="0">
              <a:latin typeface="Calibri" charset="0"/>
            </a:endParaRPr>
          </a:p>
          <a:p>
            <a:pPr eaLnBrk="1" hangingPunct="1"/>
            <a:endParaRPr lang="en-US" dirty="0">
              <a:latin typeface="Calibri" charset="0"/>
            </a:endParaRPr>
          </a:p>
        </p:txBody>
      </p:sp>
      <p:sp>
        <p:nvSpPr>
          <p:cNvPr id="13" name="TextBox 12">
            <a:extLst>
              <a:ext uri="{FF2B5EF4-FFF2-40B4-BE49-F238E27FC236}">
                <a16:creationId xmlns:a16="http://schemas.microsoft.com/office/drawing/2014/main" id="{B5C70EEE-0A20-2D48-ABD6-51919E873E79}"/>
              </a:ext>
            </a:extLst>
          </p:cNvPr>
          <p:cNvSpPr txBox="1"/>
          <p:nvPr/>
        </p:nvSpPr>
        <p:spPr>
          <a:xfrm>
            <a:off x="521315" y="359638"/>
            <a:ext cx="3635804" cy="707886"/>
          </a:xfrm>
          <a:prstGeom prst="rect">
            <a:avLst/>
          </a:prstGeom>
          <a:noFill/>
        </p:spPr>
        <p:txBody>
          <a:bodyPr wrap="none">
            <a:spAutoFit/>
          </a:bodyPr>
          <a:lstStyle/>
          <a:p>
            <a:pPr defTabSz="914210" fontAlgn="auto">
              <a:spcBef>
                <a:spcPts val="0"/>
              </a:spcBef>
              <a:spcAft>
                <a:spcPts val="0"/>
              </a:spcAft>
              <a:defRPr/>
            </a:pPr>
            <a:r>
              <a:rPr lang="en-US" sz="4000" dirty="0">
                <a:solidFill>
                  <a:prstClr val="white"/>
                </a:solidFill>
                <a:effectLst>
                  <a:outerShdw blurRad="50800" dist="38100" dir="2700000" algn="tl" rotWithShape="0">
                    <a:prstClr val="white">
                      <a:lumMod val="65000"/>
                      <a:alpha val="43000"/>
                    </a:prstClr>
                  </a:outerShdw>
                </a:effectLst>
                <a:latin typeface="Calibri"/>
                <a:ea typeface="+mn-ea"/>
                <a:cs typeface="+mn-cs"/>
              </a:rPr>
              <a:t>Atrial Fibrillation</a:t>
            </a:r>
          </a:p>
        </p:txBody>
      </p:sp>
      <p:sp>
        <p:nvSpPr>
          <p:cNvPr id="15" name="TextBox 14">
            <a:extLst>
              <a:ext uri="{FF2B5EF4-FFF2-40B4-BE49-F238E27FC236}">
                <a16:creationId xmlns:a16="http://schemas.microsoft.com/office/drawing/2014/main" id="{798A0856-4494-FE4E-BEFB-413032CA3132}"/>
              </a:ext>
            </a:extLst>
          </p:cNvPr>
          <p:cNvSpPr txBox="1"/>
          <p:nvPr/>
        </p:nvSpPr>
        <p:spPr>
          <a:xfrm>
            <a:off x="2140294" y="5836444"/>
            <a:ext cx="2249487" cy="369887"/>
          </a:xfrm>
          <a:prstGeom prst="rect">
            <a:avLst/>
          </a:prstGeom>
          <a:noFill/>
        </p:spPr>
        <p:txBody>
          <a:bodyPr wrap="none">
            <a:spAutoFit/>
          </a:bodyPr>
          <a:lstStyle/>
          <a:p>
            <a:pPr>
              <a:defRPr/>
            </a:pPr>
            <a:r>
              <a:rPr lang="en-US" sz="1800" dirty="0">
                <a:latin typeface="+mj-lt"/>
              </a:rPr>
              <a:t>Normal Heart Rhythm</a:t>
            </a:r>
          </a:p>
        </p:txBody>
      </p:sp>
      <p:sp>
        <p:nvSpPr>
          <p:cNvPr id="16" name="Rectangle 15">
            <a:extLst>
              <a:ext uri="{FF2B5EF4-FFF2-40B4-BE49-F238E27FC236}">
                <a16:creationId xmlns:a16="http://schemas.microsoft.com/office/drawing/2014/main" id="{F389D557-09FC-3347-A65D-29780681FBC5}"/>
              </a:ext>
            </a:extLst>
          </p:cNvPr>
          <p:cNvSpPr/>
          <p:nvPr/>
        </p:nvSpPr>
        <p:spPr>
          <a:xfrm>
            <a:off x="4752975" y="5836444"/>
            <a:ext cx="1854200" cy="369887"/>
          </a:xfrm>
          <a:prstGeom prst="rect">
            <a:avLst/>
          </a:prstGeom>
        </p:spPr>
        <p:txBody>
          <a:bodyPr>
            <a:spAutoFit/>
          </a:bodyPr>
          <a:lstStyle/>
          <a:p>
            <a:pPr>
              <a:defRPr/>
            </a:pPr>
            <a:r>
              <a:rPr lang="en-US" sz="1800" dirty="0">
                <a:latin typeface="+mj-lt"/>
              </a:rPr>
              <a:t>Atrial Fibrillation</a:t>
            </a:r>
          </a:p>
        </p:txBody>
      </p:sp>
      <p:pic>
        <p:nvPicPr>
          <p:cNvPr id="17" name="Picture 16">
            <a:extLst>
              <a:ext uri="{FF2B5EF4-FFF2-40B4-BE49-F238E27FC236}">
                <a16:creationId xmlns:a16="http://schemas.microsoft.com/office/drawing/2014/main" id="{930B2B41-B257-614E-9B3D-8AFB59366E08}"/>
              </a:ext>
            </a:extLst>
          </p:cNvPr>
          <p:cNvPicPr>
            <a:picLocks noChangeAspect="1"/>
          </p:cNvPicPr>
          <p:nvPr/>
        </p:nvPicPr>
        <p:blipFill>
          <a:blip r:embed="rId2"/>
          <a:stretch>
            <a:fillRect/>
          </a:stretch>
        </p:blipFill>
        <p:spPr>
          <a:xfrm>
            <a:off x="4422775" y="186531"/>
            <a:ext cx="4368800" cy="1054100"/>
          </a:xfrm>
          <a:prstGeom prst="rect">
            <a:avLst/>
          </a:prstGeom>
        </p:spPr>
      </p:pic>
      <p:pic>
        <p:nvPicPr>
          <p:cNvPr id="18" name="Picture 17">
            <a:extLst>
              <a:ext uri="{FF2B5EF4-FFF2-40B4-BE49-F238E27FC236}">
                <a16:creationId xmlns:a16="http://schemas.microsoft.com/office/drawing/2014/main" id="{134A8FC8-C337-8F42-8BE4-33BAE03F8F64}"/>
              </a:ext>
            </a:extLst>
          </p:cNvPr>
          <p:cNvPicPr>
            <a:picLocks noChangeAspect="1"/>
          </p:cNvPicPr>
          <p:nvPr/>
        </p:nvPicPr>
        <p:blipFill>
          <a:blip r:embed="rId3"/>
          <a:stretch>
            <a:fillRect/>
          </a:stretch>
        </p:blipFill>
        <p:spPr>
          <a:xfrm>
            <a:off x="6607175" y="3785075"/>
            <a:ext cx="2425700" cy="546100"/>
          </a:xfrm>
          <a:prstGeom prst="rect">
            <a:avLst/>
          </a:prstGeom>
        </p:spPr>
      </p:pic>
      <p:pic>
        <p:nvPicPr>
          <p:cNvPr id="19" name="Picture 18">
            <a:extLst>
              <a:ext uri="{FF2B5EF4-FFF2-40B4-BE49-F238E27FC236}">
                <a16:creationId xmlns:a16="http://schemas.microsoft.com/office/drawing/2014/main" id="{C2B7424A-65A2-4546-BACE-BE2C1DF17B94}"/>
              </a:ext>
            </a:extLst>
          </p:cNvPr>
          <p:cNvPicPr>
            <a:picLocks noChangeAspect="1"/>
          </p:cNvPicPr>
          <p:nvPr/>
        </p:nvPicPr>
        <p:blipFill>
          <a:blip r:embed="rId4"/>
          <a:stretch>
            <a:fillRect/>
          </a:stretch>
        </p:blipFill>
        <p:spPr>
          <a:xfrm>
            <a:off x="280088" y="3999514"/>
            <a:ext cx="1892300" cy="495300"/>
          </a:xfrm>
          <a:prstGeom prst="rect">
            <a:avLst/>
          </a:prstGeom>
        </p:spPr>
      </p:pic>
      <p:pic>
        <p:nvPicPr>
          <p:cNvPr id="20" name="Picture 19">
            <a:extLst>
              <a:ext uri="{FF2B5EF4-FFF2-40B4-BE49-F238E27FC236}">
                <a16:creationId xmlns:a16="http://schemas.microsoft.com/office/drawing/2014/main" id="{A068AEC7-9D97-DD43-9C75-ED8521C72139}"/>
              </a:ext>
            </a:extLst>
          </p:cNvPr>
          <p:cNvPicPr>
            <a:picLocks noChangeAspect="1"/>
          </p:cNvPicPr>
          <p:nvPr/>
        </p:nvPicPr>
        <p:blipFill>
          <a:blip r:embed="rId5"/>
          <a:stretch>
            <a:fillRect/>
          </a:stretch>
        </p:blipFill>
        <p:spPr>
          <a:xfrm>
            <a:off x="2266156" y="3131436"/>
            <a:ext cx="4247251" cy="2443624"/>
          </a:xfrm>
          <a:prstGeom prst="rect">
            <a:avLst/>
          </a:prstGeom>
        </p:spPr>
      </p:pic>
    </p:spTree>
    <p:extLst>
      <p:ext uri="{BB962C8B-B14F-4D97-AF65-F5344CB8AC3E}">
        <p14:creationId xmlns:p14="http://schemas.microsoft.com/office/powerpoint/2010/main" val="2970742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65" y="-139082"/>
            <a:ext cx="8229600" cy="1143000"/>
          </a:xfrm>
        </p:spPr>
        <p:txBody>
          <a:bodyPr/>
          <a:lstStyle/>
          <a:p>
            <a:pPr algn="l"/>
            <a:r>
              <a:rPr lang="en-US" sz="3600" dirty="0"/>
              <a:t>Reconnection with </a:t>
            </a:r>
            <a:r>
              <a:rPr lang="en-US" sz="3600" dirty="0" err="1"/>
              <a:t>Cryoballoon</a:t>
            </a:r>
            <a:endParaRPr lang="en-US" sz="3600" dirty="0"/>
          </a:p>
        </p:txBody>
      </p:sp>
      <p:sp>
        <p:nvSpPr>
          <p:cNvPr id="3" name="Content Placeholder 2"/>
          <p:cNvSpPr>
            <a:spLocks noGrp="1"/>
          </p:cNvSpPr>
          <p:nvPr>
            <p:ph idx="1"/>
          </p:nvPr>
        </p:nvSpPr>
        <p:spPr>
          <a:xfrm>
            <a:off x="436323" y="2420888"/>
            <a:ext cx="8229600" cy="3273227"/>
          </a:xfrm>
        </p:spPr>
        <p:txBody>
          <a:bodyPr/>
          <a:lstStyle/>
          <a:p>
            <a:r>
              <a:rPr lang="en-US" dirty="0"/>
              <a:t>84 pulmonary veins in 21 patients ablated with 28 mm Arctic Front Advance </a:t>
            </a:r>
            <a:r>
              <a:rPr lang="en-US" dirty="0" err="1"/>
              <a:t>Cryoballoon</a:t>
            </a:r>
            <a:endParaRPr lang="en-US" dirty="0"/>
          </a:p>
          <a:p>
            <a:r>
              <a:rPr lang="en-US" dirty="0"/>
              <a:t>All PVs isolated at the procedure</a:t>
            </a:r>
          </a:p>
          <a:p>
            <a:r>
              <a:rPr lang="en-US" dirty="0"/>
              <a:t>19/21 patients had repeat EP study at 3 months</a:t>
            </a:r>
          </a:p>
          <a:p>
            <a:r>
              <a:rPr lang="en-US" dirty="0"/>
              <a:t>79% of patients still had isolation in all 4 veins at the follow-up study </a:t>
            </a:r>
            <a:r>
              <a:rPr lang="en-US" sz="2000" dirty="0"/>
              <a:t>(91% of all veins remained isolated)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1081187"/>
            <a:ext cx="8166100" cy="1054100"/>
          </a:xfrm>
          <a:prstGeom prst="rect">
            <a:avLst/>
          </a:prstGeom>
        </p:spPr>
      </p:pic>
      <p:sp>
        <p:nvSpPr>
          <p:cNvPr id="5" name="Rectangle 4">
            <a:extLst>
              <a:ext uri="{FF2B5EF4-FFF2-40B4-BE49-F238E27FC236}">
                <a16:creationId xmlns:a16="http://schemas.microsoft.com/office/drawing/2014/main" id="{E0C20D98-1924-494E-8440-A0D18A0E0C5E}"/>
              </a:ext>
            </a:extLst>
          </p:cNvPr>
          <p:cNvSpPr/>
          <p:nvPr/>
        </p:nvSpPr>
        <p:spPr>
          <a:xfrm>
            <a:off x="6588224" y="146668"/>
            <a:ext cx="2376264"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Key Published Paper</a:t>
            </a:r>
          </a:p>
        </p:txBody>
      </p:sp>
    </p:spTree>
    <p:extLst>
      <p:ext uri="{BB962C8B-B14F-4D97-AF65-F5344CB8AC3E}">
        <p14:creationId xmlns:p14="http://schemas.microsoft.com/office/powerpoint/2010/main" val="14386220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847420"/>
            <a:ext cx="7543800" cy="914400"/>
          </a:xfrm>
        </p:spPr>
        <p:txBody>
          <a:bodyPr/>
          <a:lstStyle/>
          <a:p>
            <a:r>
              <a:rPr lang="en-US" sz="3600" dirty="0">
                <a:latin typeface="Calibri" charset="0"/>
                <a:ea typeface="Calibri" charset="0"/>
                <a:cs typeface="Calibri" charset="0"/>
              </a:rPr>
              <a:t>PRESSURE trial </a:t>
            </a:r>
            <a:r>
              <a:rPr lang="en-US" sz="2000" dirty="0">
                <a:latin typeface="Calibri" charset="0"/>
                <a:ea typeface="Calibri" charset="0"/>
                <a:cs typeface="Calibri" charset="0"/>
              </a:rPr>
              <a:t>(UK </a:t>
            </a:r>
            <a:r>
              <a:rPr lang="en-US" sz="2000" dirty="0" err="1">
                <a:latin typeface="Calibri" charset="0"/>
                <a:ea typeface="Calibri" charset="0"/>
                <a:cs typeface="Calibri" charset="0"/>
              </a:rPr>
              <a:t>multicentre</a:t>
            </a:r>
            <a:r>
              <a:rPr lang="en-US" sz="2000" dirty="0">
                <a:latin typeface="Calibri" charset="0"/>
                <a:ea typeface="Calibri" charset="0"/>
                <a:cs typeface="Calibri" charset="0"/>
              </a:rPr>
              <a:t>)</a:t>
            </a:r>
            <a:br>
              <a:rPr lang="en-US" sz="3600" dirty="0">
                <a:latin typeface="Calibri" charset="0"/>
                <a:ea typeface="Calibri" charset="0"/>
                <a:cs typeface="Calibri" charset="0"/>
              </a:rPr>
            </a:br>
            <a:r>
              <a:rPr lang="en-US" sz="2800" dirty="0">
                <a:latin typeface="Calibri" charset="0"/>
                <a:ea typeface="Calibri" charset="0"/>
                <a:cs typeface="Calibri" charset="0"/>
              </a:rPr>
              <a:t>(Mandatory 2</a:t>
            </a:r>
            <a:r>
              <a:rPr lang="en-US" sz="2800" baseline="30000" dirty="0">
                <a:latin typeface="Calibri" charset="0"/>
                <a:ea typeface="Calibri" charset="0"/>
                <a:cs typeface="Calibri" charset="0"/>
              </a:rPr>
              <a:t>nd</a:t>
            </a:r>
            <a:r>
              <a:rPr lang="en-US" sz="2800" dirty="0">
                <a:latin typeface="Calibri" charset="0"/>
                <a:ea typeface="Calibri" charset="0"/>
                <a:cs typeface="Calibri" charset="0"/>
              </a:rPr>
              <a:t> catheter procedure v 2</a:t>
            </a:r>
            <a:r>
              <a:rPr lang="en-US" sz="2800" baseline="30000" dirty="0">
                <a:latin typeface="Calibri" charset="0"/>
                <a:ea typeface="Calibri" charset="0"/>
                <a:cs typeface="Calibri" charset="0"/>
              </a:rPr>
              <a:t>nd</a:t>
            </a:r>
            <a:r>
              <a:rPr lang="en-US" sz="2800" dirty="0">
                <a:latin typeface="Calibri" charset="0"/>
                <a:ea typeface="Calibri" charset="0"/>
                <a:cs typeface="Calibri" charset="0"/>
              </a:rPr>
              <a:t> procedure only for documented AF recurrences)</a:t>
            </a:r>
          </a:p>
        </p:txBody>
      </p:sp>
      <p:sp>
        <p:nvSpPr>
          <p:cNvPr id="4" name="Rectangle 3"/>
          <p:cNvSpPr/>
          <p:nvPr/>
        </p:nvSpPr>
        <p:spPr>
          <a:xfrm>
            <a:off x="319205" y="1847565"/>
            <a:ext cx="6696744" cy="400110"/>
          </a:xfrm>
          <a:prstGeom prst="rect">
            <a:avLst/>
          </a:prstGeom>
        </p:spPr>
        <p:txBody>
          <a:bodyPr wrap="square">
            <a:spAutoFit/>
          </a:bodyPr>
          <a:lstStyle/>
          <a:p>
            <a:r>
              <a:rPr lang="en-US" sz="2000" dirty="0">
                <a:latin typeface="Calibri" charset="0"/>
                <a:ea typeface="Calibri" charset="0"/>
                <a:cs typeface="Calibri" charset="0"/>
              </a:rPr>
              <a:t>Gupta D et al. </a:t>
            </a:r>
            <a:r>
              <a:rPr lang="en-GB" sz="1800" dirty="0">
                <a:latin typeface="Calibri" panose="020F0502020204030204" pitchFamily="34" charset="0"/>
                <a:cs typeface="Calibri" panose="020F0502020204030204" pitchFamily="34" charset="0"/>
              </a:rPr>
              <a:t>JACC Clin </a:t>
            </a:r>
            <a:r>
              <a:rPr lang="en-GB" sz="1800" dirty="0" err="1">
                <a:latin typeface="Calibri" panose="020F0502020204030204" pitchFamily="34" charset="0"/>
                <a:cs typeface="Calibri" panose="020F0502020204030204" pitchFamily="34" charset="0"/>
              </a:rPr>
              <a:t>Electrophysiol</a:t>
            </a:r>
            <a:r>
              <a:rPr lang="en-GB" sz="1800" dirty="0">
                <a:latin typeface="Calibri" panose="020F0502020204030204" pitchFamily="34" charset="0"/>
                <a:cs typeface="Calibri" panose="020F0502020204030204" pitchFamily="34" charset="0"/>
              </a:rPr>
              <a:t>. 2017 Jun;3(6):602-611</a:t>
            </a:r>
            <a:endParaRPr lang="en-US" sz="1800" dirty="0">
              <a:latin typeface="Calibri" panose="020F0502020204030204" pitchFamily="34" charset="0"/>
              <a:ea typeface="Calibri" charset="0"/>
              <a:cs typeface="Calibri" panose="020F0502020204030204" pitchFamily="34" charset="0"/>
            </a:endParaRPr>
          </a:p>
        </p:txBody>
      </p:sp>
      <p:sp>
        <p:nvSpPr>
          <p:cNvPr id="5" name="TextBox 4"/>
          <p:cNvSpPr txBox="1"/>
          <p:nvPr/>
        </p:nvSpPr>
        <p:spPr>
          <a:xfrm>
            <a:off x="459396" y="2417978"/>
            <a:ext cx="6768752" cy="3477875"/>
          </a:xfrm>
          <a:prstGeom prst="rect">
            <a:avLst/>
          </a:prstGeom>
          <a:noFill/>
        </p:spPr>
        <p:txBody>
          <a:bodyPr wrap="square" rtlCol="0">
            <a:spAutoFit/>
          </a:bodyPr>
          <a:lstStyle/>
          <a:p>
            <a:pPr marL="571500" indent="-571500">
              <a:buFont typeface="Wingdings" charset="2"/>
              <a:buChar char="§"/>
            </a:pPr>
            <a:r>
              <a:rPr lang="en-US" sz="2000" dirty="0"/>
              <a:t>Contact force sensing sensing </a:t>
            </a:r>
            <a:r>
              <a:rPr lang="en-US" sz="2000" dirty="0">
                <a:solidFill>
                  <a:srgbClr val="FFFF00"/>
                </a:solidFill>
              </a:rPr>
              <a:t>RF</a:t>
            </a:r>
            <a:r>
              <a:rPr lang="en-US" sz="2000" dirty="0"/>
              <a:t> ablation catheters</a:t>
            </a:r>
          </a:p>
          <a:p>
            <a:pPr marL="571500" indent="-571500">
              <a:buFont typeface="Wingdings" charset="2"/>
              <a:buChar char="§"/>
            </a:pPr>
            <a:r>
              <a:rPr lang="en-US" sz="2000" dirty="0"/>
              <a:t>80 patients </a:t>
            </a:r>
            <a:r>
              <a:rPr lang="en-US" sz="2000" dirty="0" err="1"/>
              <a:t>randomised</a:t>
            </a:r>
            <a:r>
              <a:rPr lang="en-US" sz="2000" dirty="0"/>
              <a:t> at end of first AF ablation for PAF to:</a:t>
            </a:r>
          </a:p>
          <a:p>
            <a:pPr marL="571500" indent="-571500">
              <a:buFont typeface="Wingdings" charset="2"/>
              <a:buChar char="§"/>
            </a:pPr>
            <a:r>
              <a:rPr lang="en-US" sz="2000" dirty="0"/>
              <a:t>Group A) 2</a:t>
            </a:r>
            <a:r>
              <a:rPr lang="en-US" sz="2000" baseline="30000" dirty="0"/>
              <a:t>nd</a:t>
            </a:r>
            <a:r>
              <a:rPr lang="en-US" sz="2000" dirty="0"/>
              <a:t> procedure at 2 months or Group B) further ablation only if symptoms with documented AF</a:t>
            </a:r>
          </a:p>
          <a:p>
            <a:pPr marL="571500" indent="-571500">
              <a:buFont typeface="Wingdings" charset="2"/>
              <a:buChar char="§"/>
            </a:pPr>
            <a:r>
              <a:rPr lang="en-US" sz="2000" dirty="0"/>
              <a:t>Group A - </a:t>
            </a:r>
            <a:r>
              <a:rPr lang="en-US" sz="2000" dirty="0">
                <a:solidFill>
                  <a:srgbClr val="FFFF00"/>
                </a:solidFill>
              </a:rPr>
              <a:t>62% reconnected at restudy – gaps closed with further ablation</a:t>
            </a:r>
          </a:p>
          <a:p>
            <a:pPr marL="571500" indent="-571500">
              <a:buFont typeface="Wingdings" charset="2"/>
              <a:buChar char="§"/>
            </a:pPr>
            <a:r>
              <a:rPr lang="en-US" sz="2000" dirty="0"/>
              <a:t>Arrhythmia Free at 1 year: Group A 82.5% v Group B 57%</a:t>
            </a:r>
          </a:p>
          <a:p>
            <a:pPr marL="571500" indent="-571500">
              <a:buFont typeface="Wingdings" charset="2"/>
              <a:buChar char="§"/>
            </a:pPr>
            <a:endParaRPr lang="en-US" sz="2000" dirty="0"/>
          </a:p>
        </p:txBody>
      </p:sp>
      <p:pic>
        <p:nvPicPr>
          <p:cNvPr id="6" name="Picture 5">
            <a:extLst>
              <a:ext uri="{FF2B5EF4-FFF2-40B4-BE49-F238E27FC236}">
                <a16:creationId xmlns:a16="http://schemas.microsoft.com/office/drawing/2014/main" id="{32DB9B9C-F75D-B54C-9DB6-424A16279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148" y="1847565"/>
            <a:ext cx="1278359" cy="1370801"/>
          </a:xfrm>
          <a:prstGeom prst="rect">
            <a:avLst/>
          </a:prstGeom>
        </p:spPr>
      </p:pic>
      <p:sp>
        <p:nvSpPr>
          <p:cNvPr id="2" name="TextBox 1">
            <a:extLst>
              <a:ext uri="{FF2B5EF4-FFF2-40B4-BE49-F238E27FC236}">
                <a16:creationId xmlns:a16="http://schemas.microsoft.com/office/drawing/2014/main" id="{39B69348-A6B3-0A42-8F97-00855D970E34}"/>
              </a:ext>
            </a:extLst>
          </p:cNvPr>
          <p:cNvSpPr txBox="1"/>
          <p:nvPr/>
        </p:nvSpPr>
        <p:spPr>
          <a:xfrm>
            <a:off x="5743571" y="239250"/>
            <a:ext cx="2762936"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Radiofrequency Ablation</a:t>
            </a:r>
          </a:p>
        </p:txBody>
      </p:sp>
      <p:sp>
        <p:nvSpPr>
          <p:cNvPr id="7" name="TextBox 6">
            <a:extLst>
              <a:ext uri="{FF2B5EF4-FFF2-40B4-BE49-F238E27FC236}">
                <a16:creationId xmlns:a16="http://schemas.microsoft.com/office/drawing/2014/main" id="{AEF818F9-D249-7484-BD5F-50467DB43BBB}"/>
              </a:ext>
            </a:extLst>
          </p:cNvPr>
          <p:cNvSpPr txBox="1"/>
          <p:nvPr/>
        </p:nvSpPr>
        <p:spPr>
          <a:xfrm>
            <a:off x="976790" y="5656637"/>
            <a:ext cx="6890538" cy="707886"/>
          </a:xfrm>
          <a:prstGeom prst="rect">
            <a:avLst/>
          </a:prstGeom>
          <a:noFill/>
        </p:spPr>
        <p:txBody>
          <a:bodyPr wrap="square" rtlCol="0">
            <a:spAutoFit/>
          </a:bodyPr>
          <a:lstStyle/>
          <a:p>
            <a:pPr algn="ctr"/>
            <a:r>
              <a:rPr lang="en-US" sz="2000" dirty="0">
                <a:solidFill>
                  <a:srgbClr val="FFFF00"/>
                </a:solidFill>
              </a:rPr>
              <a:t>GH </a:t>
            </a:r>
            <a:r>
              <a:rPr lang="en-US" sz="2000" dirty="0" err="1">
                <a:solidFill>
                  <a:srgbClr val="FFFF00"/>
                </a:solidFill>
              </a:rPr>
              <a:t>Cryoballoon</a:t>
            </a:r>
            <a:r>
              <a:rPr lang="en-US" sz="2000" dirty="0">
                <a:solidFill>
                  <a:srgbClr val="FFFF00"/>
                </a:solidFill>
              </a:rPr>
              <a:t> 2025 audit – only 25% of re-do patients found to have reconnected</a:t>
            </a:r>
          </a:p>
        </p:txBody>
      </p:sp>
    </p:spTree>
    <p:extLst>
      <p:ext uri="{BB962C8B-B14F-4D97-AF65-F5344CB8AC3E}">
        <p14:creationId xmlns:p14="http://schemas.microsoft.com/office/powerpoint/2010/main" val="167029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67759D0-8928-C043-8AFC-B44818B7F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80312" y="470172"/>
            <a:ext cx="1169244" cy="1783736"/>
          </a:xfrm>
          <a:prstGeom prst="rect">
            <a:avLst/>
          </a:prstGeom>
        </p:spPr>
      </p:pic>
      <p:sp>
        <p:nvSpPr>
          <p:cNvPr id="14" name="Rectangle 13">
            <a:extLst>
              <a:ext uri="{FF2B5EF4-FFF2-40B4-BE49-F238E27FC236}">
                <a16:creationId xmlns:a16="http://schemas.microsoft.com/office/drawing/2014/main" id="{70D31BA2-64A7-CB46-988E-3A98043995C1}"/>
              </a:ext>
            </a:extLst>
          </p:cNvPr>
          <p:cNvSpPr/>
          <p:nvPr/>
        </p:nvSpPr>
        <p:spPr>
          <a:xfrm>
            <a:off x="2267744" y="2980076"/>
            <a:ext cx="4896544" cy="3617275"/>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3C7DD5-83FE-3B47-ABF8-E33F61BEBCE7}"/>
              </a:ext>
            </a:extLst>
          </p:cNvPr>
          <p:cNvSpPr txBox="1"/>
          <p:nvPr/>
        </p:nvSpPr>
        <p:spPr>
          <a:xfrm>
            <a:off x="2420552" y="3212976"/>
            <a:ext cx="4438736" cy="2944396"/>
          </a:xfrm>
          <a:prstGeom prst="rect">
            <a:avLst/>
          </a:prstGeom>
          <a:noFill/>
        </p:spPr>
        <p:txBody>
          <a:bodyPr wrap="square" rtlCol="0">
            <a:spAutoFit/>
          </a:bodyPr>
          <a:lstStyle/>
          <a:p>
            <a:pPr marL="257175" indent="-257175">
              <a:lnSpc>
                <a:spcPct val="150000"/>
              </a:lnSpc>
              <a:buFont typeface="Arial" panose="020B0604020202020204" pitchFamily="34" charset="0"/>
              <a:buChar char="•"/>
            </a:pPr>
            <a:r>
              <a:rPr lang="en-US" sz="1800" dirty="0"/>
              <a:t>Total number 176 patients with Atrial Fibrillation (AF)</a:t>
            </a:r>
          </a:p>
          <a:p>
            <a:pPr marL="257175" indent="-257175">
              <a:lnSpc>
                <a:spcPct val="150000"/>
              </a:lnSpc>
              <a:buFont typeface="Arial" panose="020B0604020202020204" pitchFamily="34" charset="0"/>
              <a:buChar char="•"/>
            </a:pPr>
            <a:r>
              <a:rPr lang="en-US" sz="1800" dirty="0"/>
              <a:t>85 PAF, 91 Pers AF</a:t>
            </a:r>
          </a:p>
          <a:p>
            <a:pPr marL="257175" indent="-257175">
              <a:lnSpc>
                <a:spcPct val="150000"/>
              </a:lnSpc>
              <a:buFont typeface="Arial" panose="020B0604020202020204" pitchFamily="34" charset="0"/>
              <a:buChar char="•"/>
            </a:pPr>
            <a:r>
              <a:rPr lang="en-US" sz="1800" dirty="0"/>
              <a:t>Age 63 [19 – 81] </a:t>
            </a:r>
          </a:p>
          <a:p>
            <a:pPr marL="257175" indent="-257175">
              <a:lnSpc>
                <a:spcPct val="150000"/>
              </a:lnSpc>
              <a:buFont typeface="Arial" panose="020B0604020202020204" pitchFamily="34" charset="0"/>
              <a:buChar char="•"/>
            </a:pPr>
            <a:r>
              <a:rPr lang="en-US" sz="1800" dirty="0"/>
              <a:t>Male 62% </a:t>
            </a:r>
          </a:p>
          <a:p>
            <a:pPr marL="257175" indent="-257175">
              <a:lnSpc>
                <a:spcPct val="150000"/>
              </a:lnSpc>
              <a:buFont typeface="Arial" panose="020B0604020202020204" pitchFamily="34" charset="0"/>
              <a:buChar char="•"/>
            </a:pPr>
            <a:r>
              <a:rPr lang="en-US" sz="1800" dirty="0"/>
              <a:t>Median LVEF 55 % [ 30 – 74%]</a:t>
            </a:r>
          </a:p>
          <a:p>
            <a:pPr marL="257175" indent="-257175">
              <a:lnSpc>
                <a:spcPct val="150000"/>
              </a:lnSpc>
              <a:buFont typeface="Arial" panose="020B0604020202020204" pitchFamily="34" charset="0"/>
              <a:buChar char="•"/>
            </a:pPr>
            <a:r>
              <a:rPr lang="en-US" sz="1800" dirty="0"/>
              <a:t>LA dilated in 50%</a:t>
            </a:r>
            <a:endParaRPr lang="en-US" sz="1800" b="1" i="1" u="sng" dirty="0">
              <a:solidFill>
                <a:schemeClr val="accent6">
                  <a:lumMod val="75000"/>
                </a:schemeClr>
              </a:solidFill>
            </a:endParaRPr>
          </a:p>
        </p:txBody>
      </p:sp>
      <p:sp>
        <p:nvSpPr>
          <p:cNvPr id="20" name="TextBox 19">
            <a:extLst>
              <a:ext uri="{FF2B5EF4-FFF2-40B4-BE49-F238E27FC236}">
                <a16:creationId xmlns:a16="http://schemas.microsoft.com/office/drawing/2014/main" id="{5196B334-BA2C-CC44-BEDE-BC273DB49C21}"/>
              </a:ext>
            </a:extLst>
          </p:cNvPr>
          <p:cNvSpPr txBox="1"/>
          <p:nvPr/>
        </p:nvSpPr>
        <p:spPr>
          <a:xfrm>
            <a:off x="1763688" y="350476"/>
            <a:ext cx="4834978" cy="461665"/>
          </a:xfrm>
          <a:prstGeom prst="rect">
            <a:avLst/>
          </a:prstGeom>
          <a:noFill/>
        </p:spPr>
        <p:txBody>
          <a:bodyPr wrap="none" rtlCol="0">
            <a:spAutoFit/>
          </a:bodyPr>
          <a:lstStyle/>
          <a:p>
            <a:r>
              <a:rPr lang="en-US" sz="2400" b="1" dirty="0">
                <a:solidFill>
                  <a:srgbClr val="FFFF00"/>
                </a:solidFill>
              </a:rPr>
              <a:t>Plymouth </a:t>
            </a:r>
            <a:r>
              <a:rPr lang="en-US" sz="2400" b="1" dirty="0" err="1">
                <a:solidFill>
                  <a:srgbClr val="FFFF00"/>
                </a:solidFill>
              </a:rPr>
              <a:t>Cryoballoon</a:t>
            </a:r>
            <a:r>
              <a:rPr lang="en-US" sz="2400" b="1" dirty="0">
                <a:solidFill>
                  <a:srgbClr val="FFFF00"/>
                </a:solidFill>
              </a:rPr>
              <a:t> Results</a:t>
            </a:r>
          </a:p>
        </p:txBody>
      </p:sp>
      <p:sp>
        <p:nvSpPr>
          <p:cNvPr id="4" name="TextBox 3">
            <a:extLst>
              <a:ext uri="{FF2B5EF4-FFF2-40B4-BE49-F238E27FC236}">
                <a16:creationId xmlns:a16="http://schemas.microsoft.com/office/drawing/2014/main" id="{A8EA2DFD-CC42-514D-8000-D86799B74E45}"/>
              </a:ext>
            </a:extLst>
          </p:cNvPr>
          <p:cNvSpPr txBox="1"/>
          <p:nvPr/>
        </p:nvSpPr>
        <p:spPr>
          <a:xfrm>
            <a:off x="467544" y="1021288"/>
            <a:ext cx="6221494"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n-lt"/>
              </a:rPr>
              <a:t>6/10/2025 Independent audit of all AF patients treated by Dr Guy Haywood </a:t>
            </a:r>
          </a:p>
          <a:p>
            <a:pPr marL="342900" indent="-342900">
              <a:buFont typeface="Arial" panose="020B0604020202020204" pitchFamily="34" charset="0"/>
              <a:buChar char="•"/>
            </a:pPr>
            <a:r>
              <a:rPr lang="en-US" sz="2000" dirty="0">
                <a:latin typeface="+mn-lt"/>
              </a:rPr>
              <a:t>Latest </a:t>
            </a:r>
            <a:r>
              <a:rPr lang="en-US" sz="2000" dirty="0" err="1">
                <a:latin typeface="+mn-lt"/>
              </a:rPr>
              <a:t>cryoballoon</a:t>
            </a:r>
            <a:r>
              <a:rPr lang="en-US" sz="2000" dirty="0">
                <a:latin typeface="+mn-lt"/>
              </a:rPr>
              <a:t> technology </a:t>
            </a:r>
          </a:p>
          <a:p>
            <a:pPr marL="342900" indent="-342900">
              <a:buFont typeface="Arial" panose="020B0604020202020204" pitchFamily="34" charset="0"/>
              <a:buChar char="•"/>
            </a:pPr>
            <a:r>
              <a:rPr lang="en-US" sz="2000" dirty="0">
                <a:latin typeface="+mn-lt"/>
              </a:rPr>
              <a:t>All patients treated 2015 – 2022 with 2 years of follow up after the latest patient in the cohort</a:t>
            </a:r>
          </a:p>
        </p:txBody>
      </p:sp>
      <p:sp>
        <p:nvSpPr>
          <p:cNvPr id="2" name="TextBox 1">
            <a:extLst>
              <a:ext uri="{FF2B5EF4-FFF2-40B4-BE49-F238E27FC236}">
                <a16:creationId xmlns:a16="http://schemas.microsoft.com/office/drawing/2014/main" id="{1B4D5952-54A8-54D8-CD40-8691AD7C4AAA}"/>
              </a:ext>
            </a:extLst>
          </p:cNvPr>
          <p:cNvSpPr txBox="1"/>
          <p:nvPr/>
        </p:nvSpPr>
        <p:spPr>
          <a:xfrm>
            <a:off x="6876256" y="2333745"/>
            <a:ext cx="2407582" cy="646331"/>
          </a:xfrm>
          <a:prstGeom prst="rect">
            <a:avLst/>
          </a:prstGeom>
          <a:noFill/>
        </p:spPr>
        <p:txBody>
          <a:bodyPr wrap="none" rtlCol="0">
            <a:spAutoFit/>
          </a:bodyPr>
          <a:lstStyle/>
          <a:p>
            <a:r>
              <a:rPr lang="en-US" sz="1200" dirty="0"/>
              <a:t>Medtronic Arctic Front Advance </a:t>
            </a:r>
          </a:p>
          <a:p>
            <a:pPr algn="ctr"/>
            <a:r>
              <a:rPr lang="en-US" sz="1200" dirty="0" err="1"/>
              <a:t>Cryoballoon</a:t>
            </a:r>
            <a:r>
              <a:rPr lang="en-US" sz="1200" dirty="0"/>
              <a:t> System</a:t>
            </a:r>
          </a:p>
          <a:p>
            <a:endParaRPr lang="en-US" sz="1200" dirty="0"/>
          </a:p>
        </p:txBody>
      </p:sp>
    </p:spTree>
    <p:extLst>
      <p:ext uri="{BB962C8B-B14F-4D97-AF65-F5344CB8AC3E}">
        <p14:creationId xmlns:p14="http://schemas.microsoft.com/office/powerpoint/2010/main" val="3646565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81"/>
            <a:ext cx="8229600" cy="1143000"/>
          </a:xfrm>
        </p:spPr>
        <p:txBody>
          <a:bodyPr/>
          <a:lstStyle/>
          <a:p>
            <a:r>
              <a:rPr lang="en-US" sz="3600" dirty="0"/>
              <a:t>Understanding results: What is a failure?</a:t>
            </a:r>
          </a:p>
        </p:txBody>
      </p:sp>
      <p:sp>
        <p:nvSpPr>
          <p:cNvPr id="3" name="Content Placeholder 2"/>
          <p:cNvSpPr>
            <a:spLocks noGrp="1"/>
          </p:cNvSpPr>
          <p:nvPr>
            <p:ph idx="1"/>
          </p:nvPr>
        </p:nvSpPr>
        <p:spPr>
          <a:xfrm>
            <a:off x="228600" y="1196752"/>
            <a:ext cx="8686800" cy="4525963"/>
          </a:xfrm>
        </p:spPr>
        <p:txBody>
          <a:bodyPr/>
          <a:lstStyle/>
          <a:p>
            <a:r>
              <a:rPr lang="en-US" dirty="0"/>
              <a:t>By definition, &gt;30 secs AF </a:t>
            </a:r>
            <a:r>
              <a:rPr lang="en-US" i="1" dirty="0"/>
              <a:t>even if asymptomatic </a:t>
            </a:r>
            <a:r>
              <a:rPr lang="en-US" dirty="0"/>
              <a:t>= AF ablation failure</a:t>
            </a:r>
          </a:p>
          <a:p>
            <a:r>
              <a:rPr lang="en-US" dirty="0"/>
              <a:t>Should we call a patient who has had continuous AF for over a year a failure if they have a day a year in AF after ablation?</a:t>
            </a:r>
          </a:p>
          <a:p>
            <a:r>
              <a:rPr lang="en-US" dirty="0"/>
              <a:t>Has a coronary stent procedure ‘failed’ if a patient reports an episode of chest discomfort after the procedure?</a:t>
            </a:r>
          </a:p>
          <a:p>
            <a:r>
              <a:rPr lang="en-US" dirty="0"/>
              <a:t>What is the best way of measuring the benefit to the patient?</a:t>
            </a:r>
          </a:p>
          <a:p>
            <a:endParaRPr lang="en-US" dirty="0"/>
          </a:p>
          <a:p>
            <a:endParaRPr lang="en-US" dirty="0"/>
          </a:p>
        </p:txBody>
      </p:sp>
    </p:spTree>
    <p:extLst>
      <p:ext uri="{BB962C8B-B14F-4D97-AF65-F5344CB8AC3E}">
        <p14:creationId xmlns:p14="http://schemas.microsoft.com/office/powerpoint/2010/main" val="2726246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196B334-BA2C-CC44-BEDE-BC273DB49C21}"/>
              </a:ext>
            </a:extLst>
          </p:cNvPr>
          <p:cNvSpPr txBox="1"/>
          <p:nvPr/>
        </p:nvSpPr>
        <p:spPr>
          <a:xfrm>
            <a:off x="1717682" y="202492"/>
            <a:ext cx="5862699" cy="1200329"/>
          </a:xfrm>
          <a:prstGeom prst="rect">
            <a:avLst/>
          </a:prstGeom>
          <a:noFill/>
        </p:spPr>
        <p:txBody>
          <a:bodyPr wrap="square" rtlCol="0">
            <a:spAutoFit/>
          </a:bodyPr>
          <a:lstStyle/>
          <a:p>
            <a:pPr algn="ctr" defTabSz="685800" eaLnBrk="1" fontAlgn="auto" hangingPunct="1">
              <a:spcBef>
                <a:spcPts val="0"/>
              </a:spcBef>
              <a:spcAft>
                <a:spcPts val="0"/>
              </a:spcAft>
            </a:pPr>
            <a:r>
              <a:rPr lang="en-US" sz="2400" b="1" dirty="0">
                <a:solidFill>
                  <a:prstClr val="black"/>
                </a:solidFill>
                <a:latin typeface="Calibri" panose="020F0502020204030204"/>
                <a:ea typeface="+mn-ea"/>
              </a:rPr>
              <a:t>GH Personal AF Ablation Results for Paroxysmal Atrial Fibrillation (2025 </a:t>
            </a:r>
            <a:r>
              <a:rPr lang="en-US" sz="2400" b="1" dirty="0" err="1">
                <a:solidFill>
                  <a:prstClr val="black"/>
                </a:solidFill>
                <a:latin typeface="Calibri" panose="020F0502020204030204"/>
                <a:ea typeface="+mn-ea"/>
              </a:rPr>
              <a:t>cryoballoon</a:t>
            </a:r>
            <a:r>
              <a:rPr lang="en-US" sz="2400" b="1" dirty="0">
                <a:solidFill>
                  <a:prstClr val="black"/>
                </a:solidFill>
                <a:latin typeface="Calibri" panose="020F0502020204030204"/>
                <a:ea typeface="+mn-ea"/>
              </a:rPr>
              <a:t> audit)</a:t>
            </a:r>
          </a:p>
        </p:txBody>
      </p:sp>
      <p:graphicFrame>
        <p:nvGraphicFramePr>
          <p:cNvPr id="3" name="Chart 2">
            <a:extLst>
              <a:ext uri="{FF2B5EF4-FFF2-40B4-BE49-F238E27FC236}">
                <a16:creationId xmlns:a16="http://schemas.microsoft.com/office/drawing/2014/main" id="{F438C89B-468A-A242-84BB-5105A7B1FFDB}"/>
              </a:ext>
            </a:extLst>
          </p:cNvPr>
          <p:cNvGraphicFramePr/>
          <p:nvPr/>
        </p:nvGraphicFramePr>
        <p:xfrm>
          <a:off x="1587796" y="1957720"/>
          <a:ext cx="5493488" cy="3279996"/>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77C70D6A-0866-4F47-B13F-D392677EFD04}"/>
              </a:ext>
            </a:extLst>
          </p:cNvPr>
          <p:cNvSpPr txBox="1"/>
          <p:nvPr/>
        </p:nvSpPr>
        <p:spPr>
          <a:xfrm>
            <a:off x="4053677" y="3421870"/>
            <a:ext cx="595355" cy="415498"/>
          </a:xfrm>
          <a:prstGeom prst="rect">
            <a:avLst/>
          </a:prstGeom>
          <a:noFill/>
        </p:spPr>
        <p:txBody>
          <a:bodyPr wrap="square" rtlCol="0">
            <a:spAutoFit/>
          </a:bodyPr>
          <a:lstStyle/>
          <a:p>
            <a:pPr defTabSz="685800" eaLnBrk="1" fontAlgn="auto" hangingPunct="1">
              <a:spcBef>
                <a:spcPts val="0"/>
              </a:spcBef>
              <a:spcAft>
                <a:spcPts val="0"/>
              </a:spcAft>
            </a:pPr>
            <a:r>
              <a:rPr lang="en-US" sz="1050" b="1" dirty="0">
                <a:solidFill>
                  <a:prstClr val="white"/>
                </a:solidFill>
                <a:latin typeface="Calibri" panose="020F0502020204030204"/>
                <a:ea typeface="+mn-ea"/>
              </a:rPr>
              <a:t>98%(11)</a:t>
            </a:r>
          </a:p>
        </p:txBody>
      </p:sp>
      <p:sp>
        <p:nvSpPr>
          <p:cNvPr id="24" name="TextBox 23">
            <a:extLst>
              <a:ext uri="{FF2B5EF4-FFF2-40B4-BE49-F238E27FC236}">
                <a16:creationId xmlns:a16="http://schemas.microsoft.com/office/drawing/2014/main" id="{9C316371-B3F6-3840-BD59-B55AF677C7AA}"/>
              </a:ext>
            </a:extLst>
          </p:cNvPr>
          <p:cNvSpPr txBox="1"/>
          <p:nvPr/>
        </p:nvSpPr>
        <p:spPr>
          <a:xfrm>
            <a:off x="4053677" y="2458962"/>
            <a:ext cx="503664" cy="253916"/>
          </a:xfrm>
          <a:prstGeom prst="rect">
            <a:avLst/>
          </a:prstGeom>
          <a:noFill/>
        </p:spPr>
        <p:txBody>
          <a:bodyPr wrap="none" rtlCol="0">
            <a:spAutoFit/>
          </a:bodyPr>
          <a:lstStyle/>
          <a:p>
            <a:pPr defTabSz="685800" eaLnBrk="1" fontAlgn="auto" hangingPunct="1">
              <a:spcBef>
                <a:spcPts val="0"/>
              </a:spcBef>
              <a:spcAft>
                <a:spcPts val="0"/>
              </a:spcAft>
            </a:pPr>
            <a:r>
              <a:rPr lang="en-US" sz="1050" b="1" dirty="0">
                <a:solidFill>
                  <a:prstClr val="white"/>
                </a:solidFill>
                <a:latin typeface="Calibri" panose="020F0502020204030204"/>
                <a:ea typeface="+mn-ea"/>
              </a:rPr>
              <a:t>2%(1)</a:t>
            </a:r>
          </a:p>
        </p:txBody>
      </p:sp>
      <p:sp>
        <p:nvSpPr>
          <p:cNvPr id="25" name="TextBox 24">
            <a:extLst>
              <a:ext uri="{FF2B5EF4-FFF2-40B4-BE49-F238E27FC236}">
                <a16:creationId xmlns:a16="http://schemas.microsoft.com/office/drawing/2014/main" id="{D474F535-9B50-EE41-95FF-EDF29A93D9AF}"/>
              </a:ext>
            </a:extLst>
          </p:cNvPr>
          <p:cNvSpPr txBox="1"/>
          <p:nvPr/>
        </p:nvSpPr>
        <p:spPr>
          <a:xfrm>
            <a:off x="349081" y="2434597"/>
            <a:ext cx="1755765" cy="553998"/>
          </a:xfrm>
          <a:prstGeom prst="rect">
            <a:avLst/>
          </a:prstGeom>
          <a:noFill/>
        </p:spPr>
        <p:txBody>
          <a:bodyPr wrap="square" rtlCol="0">
            <a:spAutoFit/>
          </a:bodyPr>
          <a:lstStyle/>
          <a:p>
            <a:pPr defTabSz="685800" eaLnBrk="1" fontAlgn="auto" hangingPunct="1">
              <a:spcBef>
                <a:spcPts val="0"/>
              </a:spcBef>
              <a:spcAft>
                <a:spcPts val="0"/>
              </a:spcAft>
            </a:pPr>
            <a:r>
              <a:rPr lang="en-US" sz="1500" b="1" i="1" dirty="0">
                <a:solidFill>
                  <a:prstClr val="black"/>
                </a:solidFill>
                <a:latin typeface="Calibri" panose="020F0502020204030204"/>
                <a:ea typeface="+mn-ea"/>
              </a:rPr>
              <a:t>Total PAF Patients in audit = 85</a:t>
            </a:r>
          </a:p>
        </p:txBody>
      </p:sp>
      <p:sp>
        <p:nvSpPr>
          <p:cNvPr id="5" name="TextBox 4">
            <a:extLst>
              <a:ext uri="{FF2B5EF4-FFF2-40B4-BE49-F238E27FC236}">
                <a16:creationId xmlns:a16="http://schemas.microsoft.com/office/drawing/2014/main" id="{EC4B64DC-D2B2-6E4F-9094-AC27B2E76944}"/>
              </a:ext>
            </a:extLst>
          </p:cNvPr>
          <p:cNvSpPr txBox="1"/>
          <p:nvPr/>
        </p:nvSpPr>
        <p:spPr>
          <a:xfrm>
            <a:off x="323548" y="3164916"/>
            <a:ext cx="1835759"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a:ea typeface="+mn-ea"/>
              </a:rPr>
              <a:t>12 month success: 88%</a:t>
            </a:r>
          </a:p>
        </p:txBody>
      </p:sp>
      <p:sp>
        <p:nvSpPr>
          <p:cNvPr id="6" name="TextBox 5">
            <a:extLst>
              <a:ext uri="{FF2B5EF4-FFF2-40B4-BE49-F238E27FC236}">
                <a16:creationId xmlns:a16="http://schemas.microsoft.com/office/drawing/2014/main" id="{6530113C-5259-5B4D-A088-A9EDBFF2ABB9}"/>
              </a:ext>
            </a:extLst>
          </p:cNvPr>
          <p:cNvSpPr txBox="1"/>
          <p:nvPr/>
        </p:nvSpPr>
        <p:spPr>
          <a:xfrm>
            <a:off x="349081" y="3629202"/>
            <a:ext cx="1835759"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a:ea typeface="+mn-ea"/>
              </a:rPr>
              <a:t>24 month success: 85%</a:t>
            </a:r>
          </a:p>
        </p:txBody>
      </p:sp>
      <p:graphicFrame>
        <p:nvGraphicFramePr>
          <p:cNvPr id="8" name="Chart 7">
            <a:extLst>
              <a:ext uri="{FF2B5EF4-FFF2-40B4-BE49-F238E27FC236}">
                <a16:creationId xmlns:a16="http://schemas.microsoft.com/office/drawing/2014/main" id="{52BC94D9-1EAB-44EB-1EBA-F19997D3CE14}"/>
              </a:ext>
            </a:extLst>
          </p:cNvPr>
          <p:cNvGraphicFramePr>
            <a:graphicFrameLocks/>
          </p:cNvGraphicFramePr>
          <p:nvPr>
            <p:extLst>
              <p:ext uri="{D42A27DB-BD31-4B8C-83A1-F6EECF244321}">
                <p14:modId xmlns:p14="http://schemas.microsoft.com/office/powerpoint/2010/main" val="762768800"/>
              </p:ext>
            </p:extLst>
          </p:nvPr>
        </p:nvGraphicFramePr>
        <p:xfrm>
          <a:off x="1471411" y="1234268"/>
          <a:ext cx="5864523" cy="4389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52BC94D9-1EAB-44EB-1EBA-F19997D3CE14}"/>
              </a:ext>
            </a:extLst>
          </p:cNvPr>
          <p:cNvGraphicFramePr>
            <a:graphicFrameLocks/>
          </p:cNvGraphicFramePr>
          <p:nvPr>
            <p:extLst>
              <p:ext uri="{D42A27DB-BD31-4B8C-83A1-F6EECF244321}">
                <p14:modId xmlns:p14="http://schemas.microsoft.com/office/powerpoint/2010/main" val="3128674212"/>
              </p:ext>
            </p:extLst>
          </p:nvPr>
        </p:nvGraphicFramePr>
        <p:xfrm>
          <a:off x="1451640" y="1521419"/>
          <a:ext cx="4344496" cy="327999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31B0BD07-CB76-97A9-A520-1E0854A08015}"/>
              </a:ext>
            </a:extLst>
          </p:cNvPr>
          <p:cNvSpPr txBox="1"/>
          <p:nvPr/>
        </p:nvSpPr>
        <p:spPr>
          <a:xfrm>
            <a:off x="272254" y="4817357"/>
            <a:ext cx="4376778" cy="707886"/>
          </a:xfrm>
          <a:prstGeom prst="rect">
            <a:avLst/>
          </a:prstGeom>
          <a:noFill/>
        </p:spPr>
        <p:txBody>
          <a:bodyPr wrap="square" rtlCol="0">
            <a:spAutoFit/>
          </a:bodyPr>
          <a:lstStyle/>
          <a:p>
            <a:r>
              <a:rPr lang="en-US" sz="2000" dirty="0"/>
              <a:t>Recurrence severe enough to require re-do procedure = 7.6%</a:t>
            </a:r>
          </a:p>
        </p:txBody>
      </p:sp>
      <p:grpSp>
        <p:nvGrpSpPr>
          <p:cNvPr id="18" name="Group 17">
            <a:extLst>
              <a:ext uri="{FF2B5EF4-FFF2-40B4-BE49-F238E27FC236}">
                <a16:creationId xmlns:a16="http://schemas.microsoft.com/office/drawing/2014/main" id="{46934D2E-CAFC-70E9-6447-1F85B989826B}"/>
              </a:ext>
            </a:extLst>
          </p:cNvPr>
          <p:cNvGrpSpPr/>
          <p:nvPr/>
        </p:nvGrpSpPr>
        <p:grpSpPr>
          <a:xfrm>
            <a:off x="4942635" y="3415441"/>
            <a:ext cx="4164152" cy="3221393"/>
            <a:chOff x="4609643" y="3838412"/>
            <a:chExt cx="3968824" cy="2998869"/>
          </a:xfrm>
        </p:grpSpPr>
        <p:sp>
          <p:nvSpPr>
            <p:cNvPr id="19" name="TextBox 18">
              <a:extLst>
                <a:ext uri="{FF2B5EF4-FFF2-40B4-BE49-F238E27FC236}">
                  <a16:creationId xmlns:a16="http://schemas.microsoft.com/office/drawing/2014/main" id="{869C9FF7-2B4B-6FB6-F401-9E43544D3C01}"/>
                </a:ext>
              </a:extLst>
            </p:cNvPr>
            <p:cNvSpPr txBox="1"/>
            <p:nvPr/>
          </p:nvSpPr>
          <p:spPr>
            <a:xfrm>
              <a:off x="6476302" y="5900135"/>
              <a:ext cx="429926" cy="207749"/>
            </a:xfrm>
            <a:prstGeom prst="rect">
              <a:avLst/>
            </a:prstGeom>
            <a:noFill/>
          </p:spPr>
          <p:txBody>
            <a:bodyPr wrap="none" rtlCol="0">
              <a:spAutoFit/>
            </a:bodyPr>
            <a:lstStyle/>
            <a:p>
              <a:r>
                <a:rPr lang="en-US" sz="750" dirty="0">
                  <a:solidFill>
                    <a:schemeClr val="bg1"/>
                  </a:solidFill>
                  <a:latin typeface="Calibri" panose="020F0502020204030204" pitchFamily="34" charset="0"/>
                  <a:cs typeface="Calibri" panose="020F0502020204030204" pitchFamily="34" charset="0"/>
                </a:rPr>
                <a:t>2% (1)</a:t>
              </a:r>
            </a:p>
          </p:txBody>
        </p:sp>
        <p:pic>
          <p:nvPicPr>
            <p:cNvPr id="21" name="Picture 20" descr="Chart&#10;&#10;Description automatically generated">
              <a:extLst>
                <a:ext uri="{FF2B5EF4-FFF2-40B4-BE49-F238E27FC236}">
                  <a16:creationId xmlns:a16="http://schemas.microsoft.com/office/drawing/2014/main" id="{77BA8F64-6BF1-3658-4CE1-89BDAD63BEE2}"/>
                </a:ext>
              </a:extLst>
            </p:cNvPr>
            <p:cNvPicPr>
              <a:picLocks noChangeAspect="1"/>
            </p:cNvPicPr>
            <p:nvPr/>
          </p:nvPicPr>
          <p:blipFill>
            <a:blip r:embed="rId5"/>
            <a:stretch>
              <a:fillRect/>
            </a:stretch>
          </p:blipFill>
          <p:spPr>
            <a:xfrm>
              <a:off x="4609643" y="3838412"/>
              <a:ext cx="3948733" cy="2697618"/>
            </a:xfrm>
            <a:prstGeom prst="rect">
              <a:avLst/>
            </a:prstGeom>
          </p:spPr>
        </p:pic>
        <p:pic>
          <p:nvPicPr>
            <p:cNvPr id="23" name="Picture 22" descr="Graphical user interface, text, application, chat or text message&#10;&#10;Description automatically generated">
              <a:extLst>
                <a:ext uri="{FF2B5EF4-FFF2-40B4-BE49-F238E27FC236}">
                  <a16:creationId xmlns:a16="http://schemas.microsoft.com/office/drawing/2014/main" id="{8F800373-A997-FC2A-9B9C-D3B64B81721E}"/>
                </a:ext>
              </a:extLst>
            </p:cNvPr>
            <p:cNvPicPr>
              <a:picLocks noChangeAspect="1"/>
            </p:cNvPicPr>
            <p:nvPr/>
          </p:nvPicPr>
          <p:blipFill>
            <a:blip r:embed="rId6"/>
            <a:stretch>
              <a:fillRect/>
            </a:stretch>
          </p:blipFill>
          <p:spPr>
            <a:xfrm>
              <a:off x="5701393" y="4455334"/>
              <a:ext cx="2080135" cy="827880"/>
            </a:xfrm>
            <a:prstGeom prst="rect">
              <a:avLst/>
            </a:prstGeom>
          </p:spPr>
        </p:pic>
        <p:pic>
          <p:nvPicPr>
            <p:cNvPr id="26" name="Picture 25">
              <a:extLst>
                <a:ext uri="{FF2B5EF4-FFF2-40B4-BE49-F238E27FC236}">
                  <a16:creationId xmlns:a16="http://schemas.microsoft.com/office/drawing/2014/main" id="{4D6E25F8-5704-F915-D60F-420D583F3F41}"/>
                </a:ext>
              </a:extLst>
            </p:cNvPr>
            <p:cNvPicPr>
              <a:picLocks noChangeAspect="1"/>
            </p:cNvPicPr>
            <p:nvPr/>
          </p:nvPicPr>
          <p:blipFill>
            <a:blip r:embed="rId7"/>
            <a:stretch>
              <a:fillRect/>
            </a:stretch>
          </p:blipFill>
          <p:spPr>
            <a:xfrm>
              <a:off x="4611997" y="6527314"/>
              <a:ext cx="3948733" cy="309967"/>
            </a:xfrm>
            <a:prstGeom prst="rect">
              <a:avLst/>
            </a:prstGeom>
          </p:spPr>
        </p:pic>
        <p:sp>
          <p:nvSpPr>
            <p:cNvPr id="27" name="TextBox 26">
              <a:extLst>
                <a:ext uri="{FF2B5EF4-FFF2-40B4-BE49-F238E27FC236}">
                  <a16:creationId xmlns:a16="http://schemas.microsoft.com/office/drawing/2014/main" id="{4FF9AAB7-27CD-F040-8E7A-5D6482B255EA}"/>
                </a:ext>
              </a:extLst>
            </p:cNvPr>
            <p:cNvSpPr txBox="1"/>
            <p:nvPr/>
          </p:nvSpPr>
          <p:spPr>
            <a:xfrm>
              <a:off x="6988885" y="5134240"/>
              <a:ext cx="865943" cy="196208"/>
            </a:xfrm>
            <a:prstGeom prst="rect">
              <a:avLst/>
            </a:prstGeom>
            <a:noFill/>
          </p:spPr>
          <p:txBody>
            <a:bodyPr wrap="none" rtlCol="0">
              <a:spAutoFit/>
            </a:bodyPr>
            <a:lstStyle/>
            <a:p>
              <a:r>
                <a:rPr lang="en-US" sz="675" dirty="0"/>
                <a:t>Andrade JG et al. </a:t>
              </a:r>
            </a:p>
          </p:txBody>
        </p:sp>
        <p:sp>
          <p:nvSpPr>
            <p:cNvPr id="28" name="TextBox 27">
              <a:extLst>
                <a:ext uri="{FF2B5EF4-FFF2-40B4-BE49-F238E27FC236}">
                  <a16:creationId xmlns:a16="http://schemas.microsoft.com/office/drawing/2014/main" id="{16B5218D-D283-0C71-2495-5EB79A95EEBF}"/>
                </a:ext>
              </a:extLst>
            </p:cNvPr>
            <p:cNvSpPr txBox="1"/>
            <p:nvPr/>
          </p:nvSpPr>
          <p:spPr>
            <a:xfrm>
              <a:off x="5710374" y="3849438"/>
              <a:ext cx="2868093" cy="207749"/>
            </a:xfrm>
            <a:prstGeom prst="rect">
              <a:avLst/>
            </a:prstGeom>
            <a:noFill/>
          </p:spPr>
          <p:txBody>
            <a:bodyPr wrap="none" rtlCol="0">
              <a:spAutoFit/>
            </a:bodyPr>
            <a:lstStyle/>
            <a:p>
              <a:r>
                <a:rPr lang="en-US" sz="750" dirty="0">
                  <a:solidFill>
                    <a:schemeClr val="bg1"/>
                  </a:solidFill>
                </a:rPr>
                <a:t>Freedom from recurrence of any symptomatic atrial arrhythmia</a:t>
              </a:r>
            </a:p>
          </p:txBody>
        </p:sp>
      </p:grpSp>
      <p:sp>
        <p:nvSpPr>
          <p:cNvPr id="29" name="TextBox 28">
            <a:extLst>
              <a:ext uri="{FF2B5EF4-FFF2-40B4-BE49-F238E27FC236}">
                <a16:creationId xmlns:a16="http://schemas.microsoft.com/office/drawing/2014/main" id="{82B6BB5F-431A-627A-2E5A-F154417954D5}"/>
              </a:ext>
            </a:extLst>
          </p:cNvPr>
          <p:cNvSpPr txBox="1"/>
          <p:nvPr/>
        </p:nvSpPr>
        <p:spPr>
          <a:xfrm>
            <a:off x="4825312" y="2467593"/>
            <a:ext cx="4372203" cy="1077218"/>
          </a:xfrm>
          <a:prstGeom prst="rect">
            <a:avLst/>
          </a:prstGeom>
          <a:noFill/>
        </p:spPr>
        <p:txBody>
          <a:bodyPr wrap="square" rtlCol="0">
            <a:spAutoFit/>
          </a:bodyPr>
          <a:lstStyle/>
          <a:p>
            <a:pPr algn="ctr"/>
            <a:r>
              <a:rPr lang="en-US" sz="1600" dirty="0">
                <a:latin typeface="+mn-lt"/>
              </a:rPr>
              <a:t>Recent standard results reported in the scientific literature for the same </a:t>
            </a:r>
            <a:r>
              <a:rPr lang="en-US" sz="1600" dirty="0" err="1">
                <a:latin typeface="+mn-lt"/>
              </a:rPr>
              <a:t>cryoballoon</a:t>
            </a:r>
            <a:r>
              <a:rPr lang="en-US" sz="1600" dirty="0">
                <a:latin typeface="+mn-lt"/>
              </a:rPr>
              <a:t> system compared to latest RF ablation catheter technology</a:t>
            </a:r>
          </a:p>
        </p:txBody>
      </p:sp>
      <p:sp>
        <p:nvSpPr>
          <p:cNvPr id="30" name="TextBox 29">
            <a:extLst>
              <a:ext uri="{FF2B5EF4-FFF2-40B4-BE49-F238E27FC236}">
                <a16:creationId xmlns:a16="http://schemas.microsoft.com/office/drawing/2014/main" id="{D1A07248-7EE1-A0D0-0865-21011A0022AA}"/>
              </a:ext>
            </a:extLst>
          </p:cNvPr>
          <p:cNvSpPr txBox="1"/>
          <p:nvPr/>
        </p:nvSpPr>
        <p:spPr>
          <a:xfrm>
            <a:off x="6254367" y="2098385"/>
            <a:ext cx="2603674" cy="369332"/>
          </a:xfrm>
          <a:prstGeom prst="rect">
            <a:avLst/>
          </a:prstGeom>
          <a:noFill/>
        </p:spPr>
        <p:txBody>
          <a:bodyPr wrap="square" rtlCol="0">
            <a:spAutoFit/>
          </a:bodyPr>
          <a:lstStyle/>
          <a:p>
            <a:r>
              <a:rPr lang="en-US" sz="1800" dirty="0">
                <a:latin typeface="+mn-lt"/>
              </a:rPr>
              <a:t>For Comparison</a:t>
            </a:r>
          </a:p>
        </p:txBody>
      </p:sp>
      <p:sp>
        <p:nvSpPr>
          <p:cNvPr id="40" name="TextBox 39">
            <a:extLst>
              <a:ext uri="{FF2B5EF4-FFF2-40B4-BE49-F238E27FC236}">
                <a16:creationId xmlns:a16="http://schemas.microsoft.com/office/drawing/2014/main" id="{C4C80448-EA9B-B534-2626-4311678CB2ED}"/>
              </a:ext>
            </a:extLst>
          </p:cNvPr>
          <p:cNvSpPr txBox="1"/>
          <p:nvPr/>
        </p:nvSpPr>
        <p:spPr>
          <a:xfrm>
            <a:off x="6109888" y="6558149"/>
            <a:ext cx="1582549" cy="307777"/>
          </a:xfrm>
          <a:prstGeom prst="rect">
            <a:avLst/>
          </a:prstGeom>
          <a:noFill/>
        </p:spPr>
        <p:txBody>
          <a:bodyPr wrap="none" rtlCol="0">
            <a:spAutoFit/>
          </a:bodyPr>
          <a:lstStyle/>
          <a:p>
            <a:r>
              <a:rPr lang="en-US" sz="1400" dirty="0"/>
              <a:t>CIRCA-DOSE Trial</a:t>
            </a:r>
          </a:p>
        </p:txBody>
      </p:sp>
    </p:spTree>
    <p:extLst>
      <p:ext uri="{BB962C8B-B14F-4D97-AF65-F5344CB8AC3E}">
        <p14:creationId xmlns:p14="http://schemas.microsoft.com/office/powerpoint/2010/main" val="1120813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noFill/>
          <a:ln/>
        </p:spPr>
        <p:txBody>
          <a:bodyPr lIns="179937" tIns="0" rIns="0" bIns="0">
            <a:normAutofit fontScale="90000"/>
          </a:bodyPr>
          <a:lstStyle/>
          <a:p>
            <a:pPr>
              <a:lnSpc>
                <a:spcPct val="95000"/>
              </a:lnSpc>
            </a:pPr>
            <a:br>
              <a:rPr lang="it-IT" sz="4000"/>
            </a:br>
            <a:r>
              <a:rPr lang="en-US"/>
              <a:t>Progression from Paroxysmal to Persistent AFib</a:t>
            </a:r>
            <a:endParaRPr lang="it-IT"/>
          </a:p>
        </p:txBody>
      </p:sp>
      <p:sp>
        <p:nvSpPr>
          <p:cNvPr id="144387" name="Rectangle 3"/>
          <p:cNvSpPr>
            <a:spLocks noChangeArrowheads="1"/>
          </p:cNvSpPr>
          <p:nvPr/>
        </p:nvSpPr>
        <p:spPr bwMode="auto">
          <a:xfrm>
            <a:off x="1676400" y="6396038"/>
            <a:ext cx="7215188" cy="182562"/>
          </a:xfrm>
          <a:prstGeom prst="rect">
            <a:avLst/>
          </a:prstGeom>
          <a:noFill/>
          <a:ln w="9525">
            <a:noFill/>
            <a:miter lim="800000"/>
            <a:headEnd/>
            <a:tailEnd/>
          </a:ln>
          <a:effectLst/>
        </p:spPr>
        <p:txBody>
          <a:bodyPr lIns="91407" tIns="0" rIns="0" bIns="0" anchor="b">
            <a:prstTxWarp prst="textNoShape">
              <a:avLst/>
            </a:prstTxWarp>
            <a:spAutoFit/>
          </a:bodyPr>
          <a:lstStyle/>
          <a:p>
            <a:pPr algn="r"/>
            <a:r>
              <a:rPr lang="en-US" sz="1200" b="0">
                <a:solidFill>
                  <a:srgbClr val="B1D7E2"/>
                </a:solidFill>
                <a:latin typeface="Arial" pitchFamily="27" charset="0"/>
                <a:ea typeface="ＭＳ Ｐゴシック" pitchFamily="27" charset="-128"/>
                <a:cs typeface="ＭＳ Ｐゴシック" pitchFamily="27" charset="-128"/>
              </a:rPr>
              <a:t>Kato T, et al.</a:t>
            </a:r>
            <a:r>
              <a:rPr lang="en-US" sz="1200" b="0" i="1">
                <a:solidFill>
                  <a:srgbClr val="B1D7E2"/>
                </a:solidFill>
                <a:latin typeface="Arial" pitchFamily="27" charset="0"/>
                <a:ea typeface="ＭＳ Ｐゴシック" pitchFamily="27" charset="-128"/>
                <a:cs typeface="ＭＳ Ｐゴシック" pitchFamily="27" charset="-128"/>
              </a:rPr>
              <a:t> Circ J </a:t>
            </a:r>
            <a:r>
              <a:rPr lang="en-US" sz="1200" b="0">
                <a:solidFill>
                  <a:srgbClr val="B1D7E2"/>
                </a:solidFill>
                <a:latin typeface="Arial" pitchFamily="27" charset="0"/>
                <a:ea typeface="ＭＳ Ｐゴシック" pitchFamily="27" charset="-128"/>
                <a:cs typeface="ＭＳ Ｐゴシック" pitchFamily="27" charset="-128"/>
              </a:rPr>
              <a:t>(2004) 68: 568</a:t>
            </a:r>
          </a:p>
        </p:txBody>
      </p:sp>
      <p:sp>
        <p:nvSpPr>
          <p:cNvPr id="144388" name="Rectangle 4"/>
          <p:cNvSpPr>
            <a:spLocks noChangeArrowheads="1"/>
          </p:cNvSpPr>
          <p:nvPr/>
        </p:nvSpPr>
        <p:spPr bwMode="auto">
          <a:xfrm>
            <a:off x="838200" y="5715000"/>
            <a:ext cx="8153400" cy="439738"/>
          </a:xfrm>
          <a:prstGeom prst="rect">
            <a:avLst/>
          </a:prstGeom>
          <a:noFill/>
          <a:ln w="9525">
            <a:noFill/>
            <a:miter lim="800000"/>
            <a:headEnd/>
            <a:tailEnd/>
          </a:ln>
          <a:effectLst/>
        </p:spPr>
        <p:txBody>
          <a:bodyPr lIns="179937" tIns="0" rIns="0" bIns="0">
            <a:prstTxWarp prst="textNoShape">
              <a:avLst/>
            </a:prstTxWarp>
            <a:spAutoFit/>
          </a:bodyPr>
          <a:lstStyle/>
          <a:p>
            <a:pPr>
              <a:lnSpc>
                <a:spcPct val="85000"/>
              </a:lnSpc>
              <a:tabLst>
                <a:tab pos="0" algn="l"/>
              </a:tabLst>
            </a:pPr>
            <a:r>
              <a:rPr lang="en-US" sz="1700">
                <a:solidFill>
                  <a:srgbClr val="B1D7E2"/>
                </a:solidFill>
                <a:latin typeface="Verdana" pitchFamily="27" charset="0"/>
                <a:ea typeface="ＭＳ Ｐゴシック" pitchFamily="27" charset="-128"/>
                <a:cs typeface="ＭＳ Ｐゴシック" pitchFamily="27" charset="-128"/>
              </a:rPr>
              <a:t>Transformation of paroxysmal AFib to persistent AFib:</a:t>
            </a:r>
          </a:p>
          <a:p>
            <a:pPr>
              <a:lnSpc>
                <a:spcPct val="85000"/>
              </a:lnSpc>
              <a:tabLst>
                <a:tab pos="0" algn="l"/>
              </a:tabLst>
            </a:pPr>
            <a:r>
              <a:rPr lang="en-US" sz="1700">
                <a:solidFill>
                  <a:srgbClr val="B1D7E2"/>
                </a:solidFill>
                <a:latin typeface="Verdana" pitchFamily="27" charset="0"/>
                <a:ea typeface="ＭＳ Ｐゴシック" pitchFamily="27" charset="-128"/>
                <a:cs typeface="ＭＳ Ｐゴシック" pitchFamily="27" charset="-128"/>
              </a:rPr>
              <a:t>5.5% patients per year</a:t>
            </a:r>
          </a:p>
        </p:txBody>
      </p:sp>
      <p:sp>
        <p:nvSpPr>
          <p:cNvPr id="144389" name="Text Box 5"/>
          <p:cNvSpPr txBox="1">
            <a:spLocks noChangeArrowheads="1"/>
          </p:cNvSpPr>
          <p:nvPr/>
        </p:nvSpPr>
        <p:spPr bwMode="auto">
          <a:xfrm rot="-5400000">
            <a:off x="57150" y="3486151"/>
            <a:ext cx="2397125" cy="292100"/>
          </a:xfrm>
          <a:prstGeom prst="rect">
            <a:avLst/>
          </a:prstGeom>
          <a:noFill/>
          <a:ln w="9525">
            <a:noFill/>
            <a:miter lim="800000"/>
            <a:headEnd/>
            <a:tailEnd/>
          </a:ln>
          <a:effectLst/>
        </p:spPr>
        <p:txBody>
          <a:bodyPr lIns="0" tIns="48358" rIns="0" bIns="48358" anchor="b">
            <a:prstTxWarp prst="textNoShape">
              <a:avLst/>
            </a:prstTxWarp>
            <a:spAutoFit/>
          </a:bodyPr>
          <a:lstStyle/>
          <a:p>
            <a:pPr algn="ctr" defTabSz="966788" eaLnBrk="0" hangingPunct="0"/>
            <a:r>
              <a:rPr lang="en-GB" sz="1300">
                <a:latin typeface="Verdana" pitchFamily="27" charset="0"/>
                <a:ea typeface="ＭＳ Ｐゴシック" pitchFamily="27" charset="-128"/>
                <a:cs typeface="ＭＳ Ｐゴシック" pitchFamily="27" charset="-128"/>
              </a:rPr>
              <a:t>Ratio in sinus rhythm</a:t>
            </a:r>
            <a:endParaRPr lang="en-GB" sz="1300" b="0">
              <a:latin typeface="Verdana" pitchFamily="27" charset="0"/>
              <a:ea typeface="ＭＳ Ｐゴシック" pitchFamily="27" charset="-128"/>
              <a:cs typeface="ＭＳ Ｐゴシック" pitchFamily="27" charset="-128"/>
            </a:endParaRPr>
          </a:p>
        </p:txBody>
      </p:sp>
      <p:sp>
        <p:nvSpPr>
          <p:cNvPr id="144390" name="Text Box 6"/>
          <p:cNvSpPr txBox="1">
            <a:spLocks noChangeArrowheads="1"/>
          </p:cNvSpPr>
          <p:nvPr/>
        </p:nvSpPr>
        <p:spPr bwMode="auto">
          <a:xfrm>
            <a:off x="1614488" y="4776788"/>
            <a:ext cx="288925" cy="276225"/>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a:t>
            </a:r>
          </a:p>
        </p:txBody>
      </p:sp>
      <p:sp>
        <p:nvSpPr>
          <p:cNvPr id="144391" name="Text Box 7"/>
          <p:cNvSpPr txBox="1">
            <a:spLocks noChangeArrowheads="1"/>
          </p:cNvSpPr>
          <p:nvPr/>
        </p:nvSpPr>
        <p:spPr bwMode="auto">
          <a:xfrm>
            <a:off x="1460500" y="2208213"/>
            <a:ext cx="442913" cy="277812"/>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1.0</a:t>
            </a:r>
          </a:p>
        </p:txBody>
      </p:sp>
      <p:sp>
        <p:nvSpPr>
          <p:cNvPr id="144392" name="Text Box 8"/>
          <p:cNvSpPr txBox="1">
            <a:spLocks noChangeArrowheads="1"/>
          </p:cNvSpPr>
          <p:nvPr/>
        </p:nvSpPr>
        <p:spPr bwMode="auto">
          <a:xfrm>
            <a:off x="1460500" y="2722563"/>
            <a:ext cx="442913" cy="277812"/>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0.8</a:t>
            </a:r>
          </a:p>
        </p:txBody>
      </p:sp>
      <p:sp>
        <p:nvSpPr>
          <p:cNvPr id="144393" name="Text Box 9"/>
          <p:cNvSpPr txBox="1">
            <a:spLocks noChangeArrowheads="1"/>
          </p:cNvSpPr>
          <p:nvPr/>
        </p:nvSpPr>
        <p:spPr bwMode="auto">
          <a:xfrm>
            <a:off x="1460500" y="3235325"/>
            <a:ext cx="442913" cy="277813"/>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0.6</a:t>
            </a:r>
          </a:p>
        </p:txBody>
      </p:sp>
      <p:sp>
        <p:nvSpPr>
          <p:cNvPr id="144394" name="Text Box 10"/>
          <p:cNvSpPr txBox="1">
            <a:spLocks noChangeArrowheads="1"/>
          </p:cNvSpPr>
          <p:nvPr/>
        </p:nvSpPr>
        <p:spPr bwMode="auto">
          <a:xfrm>
            <a:off x="1460500" y="3749675"/>
            <a:ext cx="442913" cy="277813"/>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0.4</a:t>
            </a:r>
          </a:p>
        </p:txBody>
      </p:sp>
      <p:sp>
        <p:nvSpPr>
          <p:cNvPr id="144395" name="Text Box 11"/>
          <p:cNvSpPr txBox="1">
            <a:spLocks noChangeArrowheads="1"/>
          </p:cNvSpPr>
          <p:nvPr/>
        </p:nvSpPr>
        <p:spPr bwMode="auto">
          <a:xfrm>
            <a:off x="1460500" y="4264025"/>
            <a:ext cx="442913" cy="277813"/>
          </a:xfrm>
          <a:prstGeom prst="rect">
            <a:avLst/>
          </a:prstGeom>
          <a:noFill/>
          <a:ln w="9525">
            <a:noFill/>
            <a:miter lim="800000"/>
            <a:headEnd/>
            <a:tailEnd/>
          </a:ln>
          <a:effectLst/>
        </p:spPr>
        <p:txBody>
          <a:bodyPr wrap="none" lIns="96718" tIns="48358" rIns="96718" bIns="48358">
            <a:prstTxWarp prst="textNoShape">
              <a:avLst/>
            </a:prstTxWarp>
            <a:spAutoFit/>
          </a:bodyPr>
          <a:lstStyle/>
          <a:p>
            <a:pPr algn="r" defTabSz="966788" eaLnBrk="0" hangingPunct="0"/>
            <a:r>
              <a:rPr lang="it-IT" sz="1200" b="0">
                <a:latin typeface="Verdana" pitchFamily="27" charset="0"/>
                <a:ea typeface="ＭＳ Ｐゴシック" pitchFamily="27" charset="-128"/>
                <a:cs typeface="ＭＳ Ｐゴシック" pitchFamily="27" charset="-128"/>
              </a:rPr>
              <a:t>0.2</a:t>
            </a:r>
          </a:p>
        </p:txBody>
      </p:sp>
      <p:sp>
        <p:nvSpPr>
          <p:cNvPr id="144396" name="Text Box 12"/>
          <p:cNvSpPr txBox="1">
            <a:spLocks noChangeArrowheads="1"/>
          </p:cNvSpPr>
          <p:nvPr/>
        </p:nvSpPr>
        <p:spPr bwMode="auto">
          <a:xfrm>
            <a:off x="4459288" y="5221288"/>
            <a:ext cx="1763712" cy="290512"/>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r>
              <a:rPr lang="en-GB" sz="1300">
                <a:latin typeface="Verdana" pitchFamily="27" charset="0"/>
                <a:ea typeface="ＭＳ Ｐゴシック" pitchFamily="27" charset="-128"/>
                <a:cs typeface="ＭＳ Ｐゴシック" pitchFamily="27" charset="-128"/>
              </a:rPr>
              <a:t>Follow-up </a:t>
            </a:r>
            <a:r>
              <a:rPr lang="en-GB" sz="1300" b="0">
                <a:latin typeface="Verdana" pitchFamily="27" charset="0"/>
                <a:ea typeface="ＭＳ Ｐゴシック" pitchFamily="27" charset="-128"/>
                <a:cs typeface="ＭＳ Ｐゴシック" pitchFamily="27" charset="-128"/>
              </a:rPr>
              <a:t>(years)</a:t>
            </a:r>
          </a:p>
        </p:txBody>
      </p:sp>
      <p:sp>
        <p:nvSpPr>
          <p:cNvPr id="144397" name="Text Box 13"/>
          <p:cNvSpPr txBox="1">
            <a:spLocks noChangeArrowheads="1"/>
          </p:cNvSpPr>
          <p:nvPr/>
        </p:nvSpPr>
        <p:spPr bwMode="auto">
          <a:xfrm>
            <a:off x="1695450" y="4962525"/>
            <a:ext cx="296863"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0</a:t>
            </a:r>
          </a:p>
        </p:txBody>
      </p:sp>
      <p:sp>
        <p:nvSpPr>
          <p:cNvPr id="144398" name="Text Box 14"/>
          <p:cNvSpPr txBox="1">
            <a:spLocks noChangeArrowheads="1"/>
          </p:cNvSpPr>
          <p:nvPr/>
        </p:nvSpPr>
        <p:spPr bwMode="auto">
          <a:xfrm>
            <a:off x="8050213"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30</a:t>
            </a:r>
          </a:p>
        </p:txBody>
      </p:sp>
      <p:sp>
        <p:nvSpPr>
          <p:cNvPr id="144399" name="Line 15"/>
          <p:cNvSpPr>
            <a:spLocks noChangeShapeType="1"/>
          </p:cNvSpPr>
          <p:nvPr/>
        </p:nvSpPr>
        <p:spPr bwMode="auto">
          <a:xfrm>
            <a:off x="1812925" y="2344738"/>
            <a:ext cx="7053263"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0" name="Line 16"/>
          <p:cNvSpPr>
            <a:spLocks noChangeShapeType="1"/>
          </p:cNvSpPr>
          <p:nvPr/>
        </p:nvSpPr>
        <p:spPr bwMode="auto">
          <a:xfrm>
            <a:off x="1812925" y="4940300"/>
            <a:ext cx="6978650" cy="0"/>
          </a:xfrm>
          <a:prstGeom prst="line">
            <a:avLst/>
          </a:prstGeom>
          <a:noFill/>
          <a:ln w="28575">
            <a:solidFill>
              <a:srgbClr val="075473"/>
            </a:solidFill>
            <a:round/>
            <a:headEnd/>
            <a:tailEnd/>
          </a:ln>
          <a:effectLst/>
        </p:spPr>
        <p:txBody>
          <a:bodyPr wrap="none" anchor="ctr">
            <a:prstTxWarp prst="textNoShape">
              <a:avLst/>
            </a:prstTxWarp>
          </a:bodyPr>
          <a:lstStyle/>
          <a:p>
            <a:endParaRPr lang="en-US"/>
          </a:p>
        </p:txBody>
      </p:sp>
      <p:sp>
        <p:nvSpPr>
          <p:cNvPr id="144401" name="Line 17"/>
          <p:cNvSpPr>
            <a:spLocks noChangeShapeType="1"/>
          </p:cNvSpPr>
          <p:nvPr/>
        </p:nvSpPr>
        <p:spPr bwMode="auto">
          <a:xfrm>
            <a:off x="1812925" y="3381375"/>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2" name="Line 18"/>
          <p:cNvSpPr>
            <a:spLocks noChangeShapeType="1"/>
          </p:cNvSpPr>
          <p:nvPr/>
        </p:nvSpPr>
        <p:spPr bwMode="auto">
          <a:xfrm>
            <a:off x="1812925" y="3900488"/>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3" name="Line 19"/>
          <p:cNvSpPr>
            <a:spLocks noChangeShapeType="1"/>
          </p:cNvSpPr>
          <p:nvPr/>
        </p:nvSpPr>
        <p:spPr bwMode="auto">
          <a:xfrm>
            <a:off x="1812925" y="2863850"/>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4" name="Line 20"/>
          <p:cNvSpPr>
            <a:spLocks noChangeShapeType="1"/>
          </p:cNvSpPr>
          <p:nvPr/>
        </p:nvSpPr>
        <p:spPr bwMode="auto">
          <a:xfrm>
            <a:off x="1812925" y="4419600"/>
            <a:ext cx="6978650" cy="0"/>
          </a:xfrm>
          <a:prstGeom prst="line">
            <a:avLst/>
          </a:prstGeom>
          <a:noFill/>
          <a:ln w="9525">
            <a:solidFill>
              <a:srgbClr val="47A6B8"/>
            </a:solidFill>
            <a:prstDash val="dash"/>
            <a:round/>
            <a:headEnd/>
            <a:tailEnd/>
          </a:ln>
          <a:effectLst/>
        </p:spPr>
        <p:txBody>
          <a:bodyPr wrap="none" anchor="ctr">
            <a:prstTxWarp prst="textNoShape">
              <a:avLst/>
            </a:prstTxWarp>
          </a:bodyPr>
          <a:lstStyle/>
          <a:p>
            <a:endParaRPr lang="en-US"/>
          </a:p>
        </p:txBody>
      </p:sp>
      <p:sp>
        <p:nvSpPr>
          <p:cNvPr id="144405" name="Text Box 21"/>
          <p:cNvSpPr txBox="1">
            <a:spLocks noChangeArrowheads="1"/>
          </p:cNvSpPr>
          <p:nvPr/>
        </p:nvSpPr>
        <p:spPr bwMode="auto">
          <a:xfrm>
            <a:off x="3502025" y="3024188"/>
            <a:ext cx="2654300" cy="274637"/>
          </a:xfrm>
          <a:prstGeom prst="rect">
            <a:avLst/>
          </a:prstGeom>
          <a:noFill/>
          <a:ln w="9525">
            <a:noFill/>
            <a:miter lim="800000"/>
            <a:headEnd/>
            <a:tailEnd/>
          </a:ln>
          <a:effectLst/>
        </p:spPr>
        <p:txBody>
          <a:bodyPr wrap="none" lIns="91407" tIns="45705" rIns="91407" bIns="45705">
            <a:prstTxWarp prst="textNoShape">
              <a:avLst/>
            </a:prstTxWarp>
            <a:spAutoFit/>
          </a:bodyPr>
          <a:lstStyle/>
          <a:p>
            <a:pPr eaLnBrk="0" hangingPunct="0"/>
            <a:r>
              <a:rPr lang="en-GB" sz="1200" b="0">
                <a:latin typeface="Verdana" pitchFamily="27" charset="0"/>
                <a:ea typeface="ＭＳ Ｐゴシック" pitchFamily="27" charset="-128"/>
                <a:cs typeface="ＭＳ Ｐゴシック" pitchFamily="27" charset="-128"/>
              </a:rPr>
              <a:t>Without structural heart disease</a:t>
            </a:r>
          </a:p>
        </p:txBody>
      </p:sp>
      <p:sp>
        <p:nvSpPr>
          <p:cNvPr id="144406" name="Text Box 22"/>
          <p:cNvSpPr txBox="1">
            <a:spLocks noChangeArrowheads="1"/>
          </p:cNvSpPr>
          <p:nvPr/>
        </p:nvSpPr>
        <p:spPr bwMode="auto">
          <a:xfrm>
            <a:off x="2027238" y="4041775"/>
            <a:ext cx="2405062" cy="274638"/>
          </a:xfrm>
          <a:prstGeom prst="rect">
            <a:avLst/>
          </a:prstGeom>
          <a:noFill/>
          <a:ln w="9525">
            <a:noFill/>
            <a:miter lim="800000"/>
            <a:headEnd/>
            <a:tailEnd/>
          </a:ln>
          <a:effectLst/>
        </p:spPr>
        <p:txBody>
          <a:bodyPr wrap="none" lIns="91407" tIns="45705" rIns="91407" bIns="45705">
            <a:prstTxWarp prst="textNoShape">
              <a:avLst/>
            </a:prstTxWarp>
            <a:spAutoFit/>
          </a:bodyPr>
          <a:lstStyle/>
          <a:p>
            <a:pPr eaLnBrk="0" hangingPunct="0"/>
            <a:r>
              <a:rPr lang="en-GB" sz="1200" b="0">
                <a:latin typeface="Verdana" pitchFamily="27" charset="0"/>
                <a:ea typeface="ＭＳ Ｐゴシック" pitchFamily="27" charset="-128"/>
                <a:cs typeface="ＭＳ Ｐゴシック" pitchFamily="27" charset="-128"/>
              </a:rPr>
              <a:t>With structural heart disease</a:t>
            </a:r>
          </a:p>
        </p:txBody>
      </p:sp>
      <p:sp>
        <p:nvSpPr>
          <p:cNvPr id="144407" name="Text Box 23"/>
          <p:cNvSpPr txBox="1">
            <a:spLocks noChangeArrowheads="1"/>
          </p:cNvSpPr>
          <p:nvPr/>
        </p:nvSpPr>
        <p:spPr bwMode="auto">
          <a:xfrm>
            <a:off x="6980238"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25</a:t>
            </a:r>
          </a:p>
        </p:txBody>
      </p:sp>
      <p:sp>
        <p:nvSpPr>
          <p:cNvPr id="144408" name="Text Box 24"/>
          <p:cNvSpPr txBox="1">
            <a:spLocks noChangeArrowheads="1"/>
          </p:cNvSpPr>
          <p:nvPr/>
        </p:nvSpPr>
        <p:spPr bwMode="auto">
          <a:xfrm>
            <a:off x="5911850"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20</a:t>
            </a:r>
          </a:p>
        </p:txBody>
      </p:sp>
      <p:sp>
        <p:nvSpPr>
          <p:cNvPr id="144409" name="Text Box 25"/>
          <p:cNvSpPr txBox="1">
            <a:spLocks noChangeArrowheads="1"/>
          </p:cNvSpPr>
          <p:nvPr/>
        </p:nvSpPr>
        <p:spPr bwMode="auto">
          <a:xfrm>
            <a:off x="4843463"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15</a:t>
            </a:r>
          </a:p>
        </p:txBody>
      </p:sp>
      <p:sp>
        <p:nvSpPr>
          <p:cNvPr id="144410" name="Text Box 26"/>
          <p:cNvSpPr txBox="1">
            <a:spLocks noChangeArrowheads="1"/>
          </p:cNvSpPr>
          <p:nvPr/>
        </p:nvSpPr>
        <p:spPr bwMode="auto">
          <a:xfrm>
            <a:off x="3775075" y="4962525"/>
            <a:ext cx="409575"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10</a:t>
            </a:r>
          </a:p>
        </p:txBody>
      </p:sp>
      <p:sp>
        <p:nvSpPr>
          <p:cNvPr id="144411" name="Text Box 27"/>
          <p:cNvSpPr txBox="1">
            <a:spLocks noChangeArrowheads="1"/>
          </p:cNvSpPr>
          <p:nvPr/>
        </p:nvSpPr>
        <p:spPr bwMode="auto">
          <a:xfrm>
            <a:off x="2763838" y="4962525"/>
            <a:ext cx="296862" cy="261938"/>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lnSpc>
                <a:spcPct val="80000"/>
              </a:lnSpc>
            </a:pPr>
            <a:r>
              <a:rPr lang="it-IT" sz="1400" b="0">
                <a:latin typeface="Verdana" pitchFamily="27" charset="0"/>
                <a:ea typeface="ＭＳ Ｐゴシック" pitchFamily="27" charset="-128"/>
                <a:cs typeface="ＭＳ Ｐゴシック" pitchFamily="27" charset="-128"/>
              </a:rPr>
              <a:t>5</a:t>
            </a:r>
          </a:p>
        </p:txBody>
      </p:sp>
      <p:sp>
        <p:nvSpPr>
          <p:cNvPr id="144412" name="Freeform 28"/>
          <p:cNvSpPr>
            <a:spLocks/>
          </p:cNvSpPr>
          <p:nvPr/>
        </p:nvSpPr>
        <p:spPr bwMode="auto">
          <a:xfrm>
            <a:off x="1847850" y="2332038"/>
            <a:ext cx="5595938" cy="2463800"/>
          </a:xfrm>
          <a:custGeom>
            <a:avLst/>
            <a:gdLst/>
            <a:ahLst/>
            <a:cxnLst>
              <a:cxn ang="0">
                <a:pos x="72" y="0"/>
              </a:cxn>
              <a:cxn ang="0">
                <a:pos x="206" y="19"/>
              </a:cxn>
              <a:cxn ang="0">
                <a:pos x="273" y="48"/>
              </a:cxn>
              <a:cxn ang="0">
                <a:pos x="297" y="134"/>
              </a:cxn>
              <a:cxn ang="0">
                <a:pos x="379" y="149"/>
              </a:cxn>
              <a:cxn ang="0">
                <a:pos x="460" y="197"/>
              </a:cxn>
              <a:cxn ang="0">
                <a:pos x="542" y="216"/>
              </a:cxn>
              <a:cxn ang="0">
                <a:pos x="600" y="235"/>
              </a:cxn>
              <a:cxn ang="0">
                <a:pos x="648" y="317"/>
              </a:cxn>
              <a:cxn ang="0">
                <a:pos x="734" y="374"/>
              </a:cxn>
              <a:cxn ang="0">
                <a:pos x="782" y="456"/>
              </a:cxn>
              <a:cxn ang="0">
                <a:pos x="849" y="504"/>
              </a:cxn>
              <a:cxn ang="0">
                <a:pos x="988" y="523"/>
              </a:cxn>
              <a:cxn ang="0">
                <a:pos x="1012" y="576"/>
              </a:cxn>
              <a:cxn ang="0">
                <a:pos x="1036" y="662"/>
              </a:cxn>
              <a:cxn ang="0">
                <a:pos x="1089" y="720"/>
              </a:cxn>
              <a:cxn ang="0">
                <a:pos x="1137" y="763"/>
              </a:cxn>
              <a:cxn ang="0">
                <a:pos x="1204" y="825"/>
              </a:cxn>
              <a:cxn ang="0">
                <a:pos x="1344" y="845"/>
              </a:cxn>
              <a:cxn ang="0">
                <a:pos x="1608" y="945"/>
              </a:cxn>
              <a:cxn ang="0">
                <a:pos x="1713" y="974"/>
              </a:cxn>
              <a:cxn ang="0">
                <a:pos x="1771" y="1003"/>
              </a:cxn>
              <a:cxn ang="0">
                <a:pos x="1833" y="1046"/>
              </a:cxn>
              <a:cxn ang="0">
                <a:pos x="1867" y="1104"/>
              </a:cxn>
              <a:cxn ang="0">
                <a:pos x="1915" y="1161"/>
              </a:cxn>
              <a:cxn ang="0">
                <a:pos x="1996" y="1200"/>
              </a:cxn>
              <a:cxn ang="0">
                <a:pos x="2068" y="1229"/>
              </a:cxn>
              <a:cxn ang="0">
                <a:pos x="2121" y="1257"/>
              </a:cxn>
              <a:cxn ang="0">
                <a:pos x="2184" y="1281"/>
              </a:cxn>
              <a:cxn ang="0">
                <a:pos x="2251" y="1310"/>
              </a:cxn>
              <a:cxn ang="0">
                <a:pos x="2318" y="1349"/>
              </a:cxn>
              <a:cxn ang="0">
                <a:pos x="2366" y="1382"/>
              </a:cxn>
              <a:cxn ang="0">
                <a:pos x="2563" y="1411"/>
              </a:cxn>
              <a:cxn ang="0">
                <a:pos x="2587" y="1493"/>
              </a:cxn>
              <a:cxn ang="0">
                <a:pos x="2673" y="1526"/>
              </a:cxn>
              <a:cxn ang="0">
                <a:pos x="2755" y="1560"/>
              </a:cxn>
              <a:cxn ang="0">
                <a:pos x="2851" y="1569"/>
              </a:cxn>
              <a:cxn ang="0">
                <a:pos x="3427" y="1613"/>
              </a:cxn>
              <a:cxn ang="0">
                <a:pos x="3844" y="1661"/>
              </a:cxn>
            </a:cxnLst>
            <a:rect l="0" t="0" r="r" b="b"/>
            <a:pathLst>
              <a:path w="3844" h="1781">
                <a:moveTo>
                  <a:pt x="0" y="0"/>
                </a:moveTo>
                <a:lnTo>
                  <a:pt x="72" y="0"/>
                </a:lnTo>
                <a:lnTo>
                  <a:pt x="62" y="33"/>
                </a:lnTo>
                <a:lnTo>
                  <a:pt x="206" y="19"/>
                </a:lnTo>
                <a:lnTo>
                  <a:pt x="225" y="53"/>
                </a:lnTo>
                <a:lnTo>
                  <a:pt x="273" y="48"/>
                </a:lnTo>
                <a:lnTo>
                  <a:pt x="297" y="81"/>
                </a:lnTo>
                <a:lnTo>
                  <a:pt x="297" y="134"/>
                </a:lnTo>
                <a:lnTo>
                  <a:pt x="350" y="134"/>
                </a:lnTo>
                <a:lnTo>
                  <a:pt x="379" y="149"/>
                </a:lnTo>
                <a:lnTo>
                  <a:pt x="412" y="197"/>
                </a:lnTo>
                <a:lnTo>
                  <a:pt x="460" y="197"/>
                </a:lnTo>
                <a:lnTo>
                  <a:pt x="480" y="216"/>
                </a:lnTo>
                <a:lnTo>
                  <a:pt x="542" y="216"/>
                </a:lnTo>
                <a:lnTo>
                  <a:pt x="566" y="235"/>
                </a:lnTo>
                <a:lnTo>
                  <a:pt x="600" y="235"/>
                </a:lnTo>
                <a:lnTo>
                  <a:pt x="614" y="278"/>
                </a:lnTo>
                <a:lnTo>
                  <a:pt x="648" y="317"/>
                </a:lnTo>
                <a:lnTo>
                  <a:pt x="734" y="317"/>
                </a:lnTo>
                <a:lnTo>
                  <a:pt x="734" y="374"/>
                </a:lnTo>
                <a:lnTo>
                  <a:pt x="782" y="408"/>
                </a:lnTo>
                <a:lnTo>
                  <a:pt x="782" y="456"/>
                </a:lnTo>
                <a:lnTo>
                  <a:pt x="830" y="456"/>
                </a:lnTo>
                <a:lnTo>
                  <a:pt x="849" y="504"/>
                </a:lnTo>
                <a:lnTo>
                  <a:pt x="892" y="504"/>
                </a:lnTo>
                <a:lnTo>
                  <a:pt x="988" y="523"/>
                </a:lnTo>
                <a:lnTo>
                  <a:pt x="988" y="566"/>
                </a:lnTo>
                <a:lnTo>
                  <a:pt x="1012" y="576"/>
                </a:lnTo>
                <a:lnTo>
                  <a:pt x="1036" y="624"/>
                </a:lnTo>
                <a:lnTo>
                  <a:pt x="1036" y="662"/>
                </a:lnTo>
                <a:lnTo>
                  <a:pt x="1089" y="677"/>
                </a:lnTo>
                <a:lnTo>
                  <a:pt x="1089" y="720"/>
                </a:lnTo>
                <a:lnTo>
                  <a:pt x="1128" y="729"/>
                </a:lnTo>
                <a:lnTo>
                  <a:pt x="1137" y="763"/>
                </a:lnTo>
                <a:lnTo>
                  <a:pt x="1180" y="773"/>
                </a:lnTo>
                <a:lnTo>
                  <a:pt x="1204" y="825"/>
                </a:lnTo>
                <a:lnTo>
                  <a:pt x="1300" y="825"/>
                </a:lnTo>
                <a:lnTo>
                  <a:pt x="1344" y="845"/>
                </a:lnTo>
                <a:lnTo>
                  <a:pt x="1377" y="945"/>
                </a:lnTo>
                <a:lnTo>
                  <a:pt x="1608" y="945"/>
                </a:lnTo>
                <a:lnTo>
                  <a:pt x="1636" y="974"/>
                </a:lnTo>
                <a:lnTo>
                  <a:pt x="1713" y="974"/>
                </a:lnTo>
                <a:lnTo>
                  <a:pt x="1718" y="1003"/>
                </a:lnTo>
                <a:lnTo>
                  <a:pt x="1771" y="1003"/>
                </a:lnTo>
                <a:lnTo>
                  <a:pt x="1790" y="1051"/>
                </a:lnTo>
                <a:lnTo>
                  <a:pt x="1833" y="1046"/>
                </a:lnTo>
                <a:lnTo>
                  <a:pt x="1843" y="1075"/>
                </a:lnTo>
                <a:lnTo>
                  <a:pt x="1867" y="1104"/>
                </a:lnTo>
                <a:lnTo>
                  <a:pt x="1891" y="1142"/>
                </a:lnTo>
                <a:lnTo>
                  <a:pt x="1915" y="1161"/>
                </a:lnTo>
                <a:lnTo>
                  <a:pt x="1996" y="1161"/>
                </a:lnTo>
                <a:lnTo>
                  <a:pt x="1996" y="1200"/>
                </a:lnTo>
                <a:lnTo>
                  <a:pt x="2068" y="1200"/>
                </a:lnTo>
                <a:lnTo>
                  <a:pt x="2068" y="1229"/>
                </a:lnTo>
                <a:lnTo>
                  <a:pt x="2121" y="1229"/>
                </a:lnTo>
                <a:lnTo>
                  <a:pt x="2121" y="1257"/>
                </a:lnTo>
                <a:lnTo>
                  <a:pt x="2169" y="1257"/>
                </a:lnTo>
                <a:lnTo>
                  <a:pt x="2184" y="1281"/>
                </a:lnTo>
                <a:lnTo>
                  <a:pt x="2198" y="1310"/>
                </a:lnTo>
                <a:lnTo>
                  <a:pt x="2251" y="1310"/>
                </a:lnTo>
                <a:lnTo>
                  <a:pt x="2251" y="1349"/>
                </a:lnTo>
                <a:lnTo>
                  <a:pt x="2318" y="1349"/>
                </a:lnTo>
                <a:lnTo>
                  <a:pt x="2318" y="1382"/>
                </a:lnTo>
                <a:lnTo>
                  <a:pt x="2366" y="1382"/>
                </a:lnTo>
                <a:lnTo>
                  <a:pt x="2366" y="1411"/>
                </a:lnTo>
                <a:lnTo>
                  <a:pt x="2563" y="1411"/>
                </a:lnTo>
                <a:lnTo>
                  <a:pt x="2563" y="1454"/>
                </a:lnTo>
                <a:lnTo>
                  <a:pt x="2587" y="1493"/>
                </a:lnTo>
                <a:lnTo>
                  <a:pt x="2673" y="1493"/>
                </a:lnTo>
                <a:lnTo>
                  <a:pt x="2673" y="1526"/>
                </a:lnTo>
                <a:lnTo>
                  <a:pt x="2755" y="1526"/>
                </a:lnTo>
                <a:lnTo>
                  <a:pt x="2755" y="1560"/>
                </a:lnTo>
                <a:lnTo>
                  <a:pt x="2817" y="1560"/>
                </a:lnTo>
                <a:lnTo>
                  <a:pt x="2851" y="1569"/>
                </a:lnTo>
                <a:lnTo>
                  <a:pt x="2851" y="1613"/>
                </a:lnTo>
                <a:lnTo>
                  <a:pt x="3427" y="1613"/>
                </a:lnTo>
                <a:lnTo>
                  <a:pt x="3427" y="1661"/>
                </a:lnTo>
                <a:lnTo>
                  <a:pt x="3844" y="1661"/>
                </a:lnTo>
                <a:lnTo>
                  <a:pt x="3844" y="1781"/>
                </a:lnTo>
              </a:path>
            </a:pathLst>
          </a:custGeom>
          <a:noFill/>
          <a:ln w="57150" cap="flat" cmpd="sng">
            <a:solidFill>
              <a:srgbClr val="FFFF99"/>
            </a:solidFill>
            <a:prstDash val="solid"/>
            <a:round/>
            <a:headEnd type="none" w="med" len="med"/>
            <a:tailEnd type="none" w="med" len="med"/>
          </a:ln>
          <a:effectLst/>
        </p:spPr>
        <p:txBody>
          <a:bodyPr>
            <a:prstTxWarp prst="textNoShape">
              <a:avLst/>
            </a:prstTxWarp>
            <a:spAutoFit/>
          </a:bodyPr>
          <a:lstStyle/>
          <a:p>
            <a:endParaRPr lang="en-US"/>
          </a:p>
        </p:txBody>
      </p:sp>
      <p:sp>
        <p:nvSpPr>
          <p:cNvPr id="144413" name="Freeform 29"/>
          <p:cNvSpPr>
            <a:spLocks/>
          </p:cNvSpPr>
          <p:nvPr/>
        </p:nvSpPr>
        <p:spPr bwMode="auto">
          <a:xfrm>
            <a:off x="1836738" y="2333625"/>
            <a:ext cx="6192837" cy="2466975"/>
          </a:xfrm>
          <a:custGeom>
            <a:avLst/>
            <a:gdLst/>
            <a:ahLst/>
            <a:cxnLst>
              <a:cxn ang="0">
                <a:pos x="43" y="22"/>
              </a:cxn>
              <a:cxn ang="0">
                <a:pos x="111" y="82"/>
              </a:cxn>
              <a:cxn ang="0">
                <a:pos x="154" y="151"/>
              </a:cxn>
              <a:cxn ang="0">
                <a:pos x="185" y="224"/>
              </a:cxn>
              <a:cxn ang="0">
                <a:pos x="253" y="267"/>
              </a:cxn>
              <a:cxn ang="0">
                <a:pos x="331" y="327"/>
              </a:cxn>
              <a:cxn ang="0">
                <a:pos x="374" y="361"/>
              </a:cxn>
              <a:cxn ang="0">
                <a:pos x="395" y="404"/>
              </a:cxn>
              <a:cxn ang="0">
                <a:pos x="434" y="464"/>
              </a:cxn>
              <a:cxn ang="0">
                <a:pos x="481" y="494"/>
              </a:cxn>
              <a:cxn ang="0">
                <a:pos x="511" y="525"/>
              </a:cxn>
              <a:cxn ang="0">
                <a:pos x="606" y="610"/>
              </a:cxn>
              <a:cxn ang="0">
                <a:pos x="675" y="641"/>
              </a:cxn>
              <a:cxn ang="0">
                <a:pos x="726" y="709"/>
              </a:cxn>
              <a:cxn ang="0">
                <a:pos x="812" y="727"/>
              </a:cxn>
              <a:cxn ang="0">
                <a:pos x="842" y="757"/>
              </a:cxn>
              <a:cxn ang="0">
                <a:pos x="868" y="808"/>
              </a:cxn>
              <a:cxn ang="0">
                <a:pos x="945" y="838"/>
              </a:cxn>
              <a:cxn ang="0">
                <a:pos x="1053" y="855"/>
              </a:cxn>
              <a:cxn ang="0">
                <a:pos x="1079" y="898"/>
              </a:cxn>
              <a:cxn ang="0">
                <a:pos x="1117" y="924"/>
              </a:cxn>
              <a:cxn ang="0">
                <a:pos x="1156" y="963"/>
              </a:cxn>
              <a:cxn ang="0">
                <a:pos x="1268" y="980"/>
              </a:cxn>
              <a:cxn ang="0">
                <a:pos x="1306" y="1002"/>
              </a:cxn>
              <a:cxn ang="0">
                <a:pos x="1337" y="1032"/>
              </a:cxn>
              <a:cxn ang="0">
                <a:pos x="1418" y="1079"/>
              </a:cxn>
              <a:cxn ang="0">
                <a:pos x="1500" y="1101"/>
              </a:cxn>
              <a:cxn ang="0">
                <a:pos x="1599" y="1148"/>
              </a:cxn>
              <a:cxn ang="0">
                <a:pos x="1676" y="1178"/>
              </a:cxn>
              <a:cxn ang="0">
                <a:pos x="1719" y="1238"/>
              </a:cxn>
              <a:cxn ang="0">
                <a:pos x="1762" y="1303"/>
              </a:cxn>
              <a:cxn ang="0">
                <a:pos x="1968" y="1333"/>
              </a:cxn>
              <a:cxn ang="0">
                <a:pos x="1999" y="1401"/>
              </a:cxn>
              <a:cxn ang="0">
                <a:pos x="2162" y="1431"/>
              </a:cxn>
              <a:cxn ang="0">
                <a:pos x="2239" y="1440"/>
              </a:cxn>
              <a:cxn ang="0">
                <a:pos x="2287" y="1483"/>
              </a:cxn>
              <a:cxn ang="0">
                <a:pos x="2324" y="1560"/>
              </a:cxn>
              <a:cxn ang="0">
                <a:pos x="2820" y="1646"/>
              </a:cxn>
              <a:cxn ang="0">
                <a:pos x="3013" y="1659"/>
              </a:cxn>
              <a:cxn ang="0">
                <a:pos x="3043" y="1694"/>
              </a:cxn>
              <a:cxn ang="0">
                <a:pos x="3950" y="1707"/>
              </a:cxn>
              <a:cxn ang="0">
                <a:pos x="3980" y="1754"/>
              </a:cxn>
              <a:cxn ang="0">
                <a:pos x="4255" y="1758"/>
              </a:cxn>
            </a:cxnLst>
            <a:rect l="0" t="0" r="r" b="b"/>
            <a:pathLst>
              <a:path w="4255" h="1784">
                <a:moveTo>
                  <a:pt x="0" y="0"/>
                </a:moveTo>
                <a:lnTo>
                  <a:pt x="43" y="22"/>
                </a:lnTo>
                <a:lnTo>
                  <a:pt x="68" y="52"/>
                </a:lnTo>
                <a:lnTo>
                  <a:pt x="111" y="82"/>
                </a:lnTo>
                <a:lnTo>
                  <a:pt x="111" y="108"/>
                </a:lnTo>
                <a:lnTo>
                  <a:pt x="154" y="151"/>
                </a:lnTo>
                <a:lnTo>
                  <a:pt x="185" y="168"/>
                </a:lnTo>
                <a:lnTo>
                  <a:pt x="185" y="224"/>
                </a:lnTo>
                <a:lnTo>
                  <a:pt x="236" y="245"/>
                </a:lnTo>
                <a:lnTo>
                  <a:pt x="253" y="267"/>
                </a:lnTo>
                <a:lnTo>
                  <a:pt x="305" y="275"/>
                </a:lnTo>
                <a:lnTo>
                  <a:pt x="331" y="327"/>
                </a:lnTo>
                <a:lnTo>
                  <a:pt x="374" y="327"/>
                </a:lnTo>
                <a:lnTo>
                  <a:pt x="374" y="361"/>
                </a:lnTo>
                <a:lnTo>
                  <a:pt x="395" y="378"/>
                </a:lnTo>
                <a:lnTo>
                  <a:pt x="395" y="404"/>
                </a:lnTo>
                <a:lnTo>
                  <a:pt x="438" y="426"/>
                </a:lnTo>
                <a:lnTo>
                  <a:pt x="434" y="464"/>
                </a:lnTo>
                <a:lnTo>
                  <a:pt x="468" y="469"/>
                </a:lnTo>
                <a:lnTo>
                  <a:pt x="481" y="494"/>
                </a:lnTo>
                <a:lnTo>
                  <a:pt x="477" y="525"/>
                </a:lnTo>
                <a:lnTo>
                  <a:pt x="511" y="525"/>
                </a:lnTo>
                <a:lnTo>
                  <a:pt x="567" y="572"/>
                </a:lnTo>
                <a:lnTo>
                  <a:pt x="606" y="610"/>
                </a:lnTo>
                <a:lnTo>
                  <a:pt x="640" y="606"/>
                </a:lnTo>
                <a:lnTo>
                  <a:pt x="675" y="641"/>
                </a:lnTo>
                <a:lnTo>
                  <a:pt x="722" y="666"/>
                </a:lnTo>
                <a:lnTo>
                  <a:pt x="726" y="709"/>
                </a:lnTo>
                <a:lnTo>
                  <a:pt x="765" y="705"/>
                </a:lnTo>
                <a:lnTo>
                  <a:pt x="812" y="727"/>
                </a:lnTo>
                <a:lnTo>
                  <a:pt x="812" y="757"/>
                </a:lnTo>
                <a:lnTo>
                  <a:pt x="842" y="757"/>
                </a:lnTo>
                <a:lnTo>
                  <a:pt x="868" y="778"/>
                </a:lnTo>
                <a:lnTo>
                  <a:pt x="868" y="808"/>
                </a:lnTo>
                <a:lnTo>
                  <a:pt x="945" y="808"/>
                </a:lnTo>
                <a:lnTo>
                  <a:pt x="945" y="838"/>
                </a:lnTo>
                <a:lnTo>
                  <a:pt x="971" y="860"/>
                </a:lnTo>
                <a:lnTo>
                  <a:pt x="1053" y="855"/>
                </a:lnTo>
                <a:lnTo>
                  <a:pt x="1053" y="886"/>
                </a:lnTo>
                <a:lnTo>
                  <a:pt x="1079" y="898"/>
                </a:lnTo>
                <a:lnTo>
                  <a:pt x="1117" y="898"/>
                </a:lnTo>
                <a:lnTo>
                  <a:pt x="1117" y="924"/>
                </a:lnTo>
                <a:lnTo>
                  <a:pt x="1156" y="933"/>
                </a:lnTo>
                <a:lnTo>
                  <a:pt x="1156" y="963"/>
                </a:lnTo>
                <a:lnTo>
                  <a:pt x="1242" y="963"/>
                </a:lnTo>
                <a:lnTo>
                  <a:pt x="1268" y="980"/>
                </a:lnTo>
                <a:lnTo>
                  <a:pt x="1298" y="976"/>
                </a:lnTo>
                <a:lnTo>
                  <a:pt x="1306" y="1002"/>
                </a:lnTo>
                <a:lnTo>
                  <a:pt x="1306" y="1032"/>
                </a:lnTo>
                <a:lnTo>
                  <a:pt x="1337" y="1032"/>
                </a:lnTo>
                <a:lnTo>
                  <a:pt x="1388" y="1070"/>
                </a:lnTo>
                <a:lnTo>
                  <a:pt x="1418" y="1079"/>
                </a:lnTo>
                <a:lnTo>
                  <a:pt x="1457" y="1075"/>
                </a:lnTo>
                <a:lnTo>
                  <a:pt x="1500" y="1101"/>
                </a:lnTo>
                <a:lnTo>
                  <a:pt x="1513" y="1148"/>
                </a:lnTo>
                <a:lnTo>
                  <a:pt x="1599" y="1148"/>
                </a:lnTo>
                <a:lnTo>
                  <a:pt x="1599" y="1178"/>
                </a:lnTo>
                <a:lnTo>
                  <a:pt x="1676" y="1178"/>
                </a:lnTo>
                <a:lnTo>
                  <a:pt x="1719" y="1182"/>
                </a:lnTo>
                <a:lnTo>
                  <a:pt x="1719" y="1238"/>
                </a:lnTo>
                <a:lnTo>
                  <a:pt x="1762" y="1272"/>
                </a:lnTo>
                <a:lnTo>
                  <a:pt x="1762" y="1303"/>
                </a:lnTo>
                <a:lnTo>
                  <a:pt x="1930" y="1303"/>
                </a:lnTo>
                <a:lnTo>
                  <a:pt x="1968" y="1333"/>
                </a:lnTo>
                <a:lnTo>
                  <a:pt x="1964" y="1393"/>
                </a:lnTo>
                <a:lnTo>
                  <a:pt x="1999" y="1401"/>
                </a:lnTo>
                <a:lnTo>
                  <a:pt x="2162" y="1401"/>
                </a:lnTo>
                <a:lnTo>
                  <a:pt x="2162" y="1431"/>
                </a:lnTo>
                <a:lnTo>
                  <a:pt x="2196" y="1440"/>
                </a:lnTo>
                <a:lnTo>
                  <a:pt x="2239" y="1440"/>
                </a:lnTo>
                <a:lnTo>
                  <a:pt x="2248" y="1472"/>
                </a:lnTo>
                <a:lnTo>
                  <a:pt x="2287" y="1483"/>
                </a:lnTo>
                <a:lnTo>
                  <a:pt x="2317" y="1535"/>
                </a:lnTo>
                <a:lnTo>
                  <a:pt x="2324" y="1560"/>
                </a:lnTo>
                <a:lnTo>
                  <a:pt x="2820" y="1560"/>
                </a:lnTo>
                <a:lnTo>
                  <a:pt x="2820" y="1646"/>
                </a:lnTo>
                <a:lnTo>
                  <a:pt x="2843" y="1659"/>
                </a:lnTo>
                <a:lnTo>
                  <a:pt x="3013" y="1659"/>
                </a:lnTo>
                <a:lnTo>
                  <a:pt x="3043" y="1664"/>
                </a:lnTo>
                <a:lnTo>
                  <a:pt x="3043" y="1694"/>
                </a:lnTo>
                <a:lnTo>
                  <a:pt x="3077" y="1707"/>
                </a:lnTo>
                <a:lnTo>
                  <a:pt x="3950" y="1707"/>
                </a:lnTo>
                <a:lnTo>
                  <a:pt x="3954" y="1737"/>
                </a:lnTo>
                <a:lnTo>
                  <a:pt x="3980" y="1754"/>
                </a:lnTo>
                <a:lnTo>
                  <a:pt x="4217" y="1754"/>
                </a:lnTo>
                <a:lnTo>
                  <a:pt x="4255" y="1758"/>
                </a:lnTo>
                <a:lnTo>
                  <a:pt x="4255" y="1784"/>
                </a:lnTo>
              </a:path>
            </a:pathLst>
          </a:custGeom>
          <a:noFill/>
          <a:ln w="57150" cap="flat" cmpd="sng">
            <a:solidFill>
              <a:srgbClr val="FF6666"/>
            </a:solidFill>
            <a:prstDash val="solid"/>
            <a:round/>
            <a:headEnd type="none" w="med" len="med"/>
            <a:tailEnd type="none" w="med" len="med"/>
          </a:ln>
          <a:effectLst/>
        </p:spPr>
        <p:txBody>
          <a:bodyPr>
            <a:prstTxWarp prst="textNoShape">
              <a:avLst/>
            </a:prstTxWarp>
            <a:spAutoFit/>
          </a:bodyPr>
          <a:lstStyle/>
          <a:p>
            <a:endParaRPr lang="en-US"/>
          </a:p>
        </p:txBody>
      </p:sp>
      <p:sp>
        <p:nvSpPr>
          <p:cNvPr id="144414" name="Rectangle 30"/>
          <p:cNvSpPr>
            <a:spLocks noChangeArrowheads="1"/>
          </p:cNvSpPr>
          <p:nvPr/>
        </p:nvSpPr>
        <p:spPr bwMode="auto">
          <a:xfrm>
            <a:off x="1189038" y="5224463"/>
            <a:ext cx="2132012" cy="290512"/>
          </a:xfrm>
          <a:prstGeom prst="rect">
            <a:avLst/>
          </a:prstGeom>
          <a:noFill/>
          <a:ln w="9525">
            <a:noFill/>
            <a:miter lim="800000"/>
            <a:headEnd/>
            <a:tailEnd/>
          </a:ln>
          <a:effectLst/>
        </p:spPr>
        <p:txBody>
          <a:bodyPr wrap="none" lIns="91407" tIns="45705" rIns="91407" bIns="45705">
            <a:prstTxWarp prst="textNoShape">
              <a:avLst/>
            </a:prstTxWarp>
            <a:spAutoFit/>
          </a:bodyPr>
          <a:lstStyle/>
          <a:p>
            <a:pPr algn="ctr" eaLnBrk="0" hangingPunct="0"/>
            <a:r>
              <a:rPr lang="en-GB" sz="1300">
                <a:latin typeface="Verdana" pitchFamily="27" charset="0"/>
                <a:ea typeface="ＭＳ Ｐゴシック" pitchFamily="27" charset="-128"/>
                <a:cs typeface="ＭＳ Ｐゴシック" pitchFamily="27" charset="-128"/>
              </a:rPr>
              <a:t>Paroxysmal AF onset</a:t>
            </a:r>
          </a:p>
        </p:txBody>
      </p:sp>
    </p:spTree>
    <p:extLst>
      <p:ext uri="{BB962C8B-B14F-4D97-AF65-F5344CB8AC3E}">
        <p14:creationId xmlns:p14="http://schemas.microsoft.com/office/powerpoint/2010/main" val="1585055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DDF2-76D3-7646-69D4-FBEBB3B1C27A}"/>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CC517A4-C2ED-624C-4894-5516D2468512}"/>
              </a:ext>
            </a:extLst>
          </p:cNvPr>
          <p:cNvSpPr txBox="1"/>
          <p:nvPr/>
        </p:nvSpPr>
        <p:spPr>
          <a:xfrm>
            <a:off x="1717682" y="202492"/>
            <a:ext cx="5862699" cy="1200329"/>
          </a:xfrm>
          <a:prstGeom prst="rect">
            <a:avLst/>
          </a:prstGeom>
          <a:noFill/>
        </p:spPr>
        <p:txBody>
          <a:bodyPr wrap="square" rtlCol="0">
            <a:spAutoFit/>
          </a:bodyPr>
          <a:lstStyle/>
          <a:p>
            <a:pPr algn="ctr" defTabSz="685800" eaLnBrk="1" fontAlgn="auto" hangingPunct="1">
              <a:spcBef>
                <a:spcPts val="0"/>
              </a:spcBef>
              <a:spcAft>
                <a:spcPts val="0"/>
              </a:spcAft>
            </a:pPr>
            <a:r>
              <a:rPr lang="en-US" sz="2400" b="1" dirty="0">
                <a:solidFill>
                  <a:prstClr val="black"/>
                </a:solidFill>
                <a:latin typeface="Calibri" panose="020F0502020204030204"/>
                <a:ea typeface="+mn-ea"/>
              </a:rPr>
              <a:t>GH Personal AF Ablation Results for Persistent Atrial Fibrillation (2025 </a:t>
            </a:r>
            <a:r>
              <a:rPr lang="en-US" sz="2400" b="1" dirty="0" err="1">
                <a:solidFill>
                  <a:prstClr val="black"/>
                </a:solidFill>
                <a:latin typeface="Calibri" panose="020F0502020204030204"/>
                <a:ea typeface="+mn-ea"/>
              </a:rPr>
              <a:t>cryoballoon</a:t>
            </a:r>
            <a:r>
              <a:rPr lang="en-US" sz="2400" b="1" dirty="0">
                <a:solidFill>
                  <a:prstClr val="black"/>
                </a:solidFill>
                <a:latin typeface="Calibri" panose="020F0502020204030204"/>
                <a:ea typeface="+mn-ea"/>
              </a:rPr>
              <a:t> audit)</a:t>
            </a:r>
          </a:p>
        </p:txBody>
      </p:sp>
      <p:graphicFrame>
        <p:nvGraphicFramePr>
          <p:cNvPr id="3" name="Chart 2">
            <a:extLst>
              <a:ext uri="{FF2B5EF4-FFF2-40B4-BE49-F238E27FC236}">
                <a16:creationId xmlns:a16="http://schemas.microsoft.com/office/drawing/2014/main" id="{8FD6515E-C0F2-8174-CE29-4F9E905677A3}"/>
              </a:ext>
            </a:extLst>
          </p:cNvPr>
          <p:cNvGraphicFramePr/>
          <p:nvPr/>
        </p:nvGraphicFramePr>
        <p:xfrm>
          <a:off x="1587796" y="1957720"/>
          <a:ext cx="5493488" cy="3279996"/>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72420798-D9AD-DE67-64F2-01E89119FEDC}"/>
              </a:ext>
            </a:extLst>
          </p:cNvPr>
          <p:cNvSpPr txBox="1"/>
          <p:nvPr/>
        </p:nvSpPr>
        <p:spPr>
          <a:xfrm>
            <a:off x="4053677" y="3421870"/>
            <a:ext cx="595355" cy="415498"/>
          </a:xfrm>
          <a:prstGeom prst="rect">
            <a:avLst/>
          </a:prstGeom>
          <a:noFill/>
        </p:spPr>
        <p:txBody>
          <a:bodyPr wrap="square" rtlCol="0">
            <a:spAutoFit/>
          </a:bodyPr>
          <a:lstStyle/>
          <a:p>
            <a:pPr defTabSz="685800" eaLnBrk="1" fontAlgn="auto" hangingPunct="1">
              <a:spcBef>
                <a:spcPts val="0"/>
              </a:spcBef>
              <a:spcAft>
                <a:spcPts val="0"/>
              </a:spcAft>
            </a:pPr>
            <a:r>
              <a:rPr lang="en-US" sz="1050" b="1" dirty="0">
                <a:solidFill>
                  <a:prstClr val="white"/>
                </a:solidFill>
                <a:latin typeface="Calibri" panose="020F0502020204030204"/>
                <a:ea typeface="+mn-ea"/>
              </a:rPr>
              <a:t>98%(11)</a:t>
            </a:r>
          </a:p>
        </p:txBody>
      </p:sp>
      <p:sp>
        <p:nvSpPr>
          <p:cNvPr id="24" name="TextBox 23">
            <a:extLst>
              <a:ext uri="{FF2B5EF4-FFF2-40B4-BE49-F238E27FC236}">
                <a16:creationId xmlns:a16="http://schemas.microsoft.com/office/drawing/2014/main" id="{1CE488E6-8EF1-51B9-63F7-B2F9C0BF833B}"/>
              </a:ext>
            </a:extLst>
          </p:cNvPr>
          <p:cNvSpPr txBox="1"/>
          <p:nvPr/>
        </p:nvSpPr>
        <p:spPr>
          <a:xfrm>
            <a:off x="4053677" y="2458962"/>
            <a:ext cx="503664" cy="253916"/>
          </a:xfrm>
          <a:prstGeom prst="rect">
            <a:avLst/>
          </a:prstGeom>
          <a:noFill/>
        </p:spPr>
        <p:txBody>
          <a:bodyPr wrap="none" rtlCol="0">
            <a:spAutoFit/>
          </a:bodyPr>
          <a:lstStyle/>
          <a:p>
            <a:pPr defTabSz="685800" eaLnBrk="1" fontAlgn="auto" hangingPunct="1">
              <a:spcBef>
                <a:spcPts val="0"/>
              </a:spcBef>
              <a:spcAft>
                <a:spcPts val="0"/>
              </a:spcAft>
            </a:pPr>
            <a:r>
              <a:rPr lang="en-US" sz="1050" b="1" dirty="0">
                <a:solidFill>
                  <a:prstClr val="white"/>
                </a:solidFill>
                <a:latin typeface="Calibri" panose="020F0502020204030204"/>
                <a:ea typeface="+mn-ea"/>
              </a:rPr>
              <a:t>2%(1)</a:t>
            </a:r>
          </a:p>
        </p:txBody>
      </p:sp>
      <p:sp>
        <p:nvSpPr>
          <p:cNvPr id="25" name="TextBox 24">
            <a:extLst>
              <a:ext uri="{FF2B5EF4-FFF2-40B4-BE49-F238E27FC236}">
                <a16:creationId xmlns:a16="http://schemas.microsoft.com/office/drawing/2014/main" id="{75A7DAF0-0AF1-DBF2-2A71-8FBCEC40034C}"/>
              </a:ext>
            </a:extLst>
          </p:cNvPr>
          <p:cNvSpPr txBox="1"/>
          <p:nvPr/>
        </p:nvSpPr>
        <p:spPr>
          <a:xfrm>
            <a:off x="306951" y="2246315"/>
            <a:ext cx="1960793" cy="553998"/>
          </a:xfrm>
          <a:prstGeom prst="rect">
            <a:avLst/>
          </a:prstGeom>
          <a:noFill/>
        </p:spPr>
        <p:txBody>
          <a:bodyPr wrap="square" rtlCol="0">
            <a:spAutoFit/>
          </a:bodyPr>
          <a:lstStyle/>
          <a:p>
            <a:pPr defTabSz="685800" eaLnBrk="1" fontAlgn="auto" hangingPunct="1">
              <a:spcBef>
                <a:spcPts val="0"/>
              </a:spcBef>
              <a:spcAft>
                <a:spcPts val="0"/>
              </a:spcAft>
            </a:pPr>
            <a:r>
              <a:rPr lang="en-US" sz="1500" b="1" i="1" dirty="0">
                <a:solidFill>
                  <a:prstClr val="black"/>
                </a:solidFill>
                <a:latin typeface="Calibri" panose="020F0502020204030204"/>
                <a:ea typeface="+mn-ea"/>
              </a:rPr>
              <a:t>Total Pers AF Patients in audit = 91</a:t>
            </a:r>
          </a:p>
        </p:txBody>
      </p:sp>
      <p:sp>
        <p:nvSpPr>
          <p:cNvPr id="5" name="TextBox 4">
            <a:extLst>
              <a:ext uri="{FF2B5EF4-FFF2-40B4-BE49-F238E27FC236}">
                <a16:creationId xmlns:a16="http://schemas.microsoft.com/office/drawing/2014/main" id="{B03C007E-FEEE-CA9B-2AC3-EB4103F0C4A9}"/>
              </a:ext>
            </a:extLst>
          </p:cNvPr>
          <p:cNvSpPr txBox="1"/>
          <p:nvPr/>
        </p:nvSpPr>
        <p:spPr>
          <a:xfrm>
            <a:off x="6978316" y="1957720"/>
            <a:ext cx="1835759"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a:ea typeface="+mn-ea"/>
              </a:rPr>
              <a:t>12 month success: 75%</a:t>
            </a:r>
          </a:p>
        </p:txBody>
      </p:sp>
      <p:sp>
        <p:nvSpPr>
          <p:cNvPr id="6" name="TextBox 5">
            <a:extLst>
              <a:ext uri="{FF2B5EF4-FFF2-40B4-BE49-F238E27FC236}">
                <a16:creationId xmlns:a16="http://schemas.microsoft.com/office/drawing/2014/main" id="{952A7717-8C12-96A5-9F19-34BB4ABE1BD9}"/>
              </a:ext>
            </a:extLst>
          </p:cNvPr>
          <p:cNvSpPr txBox="1"/>
          <p:nvPr/>
        </p:nvSpPr>
        <p:spPr>
          <a:xfrm>
            <a:off x="6978316" y="2458962"/>
            <a:ext cx="1835759"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prstClr val="black"/>
                </a:solidFill>
                <a:latin typeface="Calibri" panose="020F0502020204030204"/>
                <a:ea typeface="+mn-ea"/>
              </a:rPr>
              <a:t>24 month success: 59%</a:t>
            </a:r>
          </a:p>
        </p:txBody>
      </p:sp>
      <p:graphicFrame>
        <p:nvGraphicFramePr>
          <p:cNvPr id="8" name="Chart 7">
            <a:extLst>
              <a:ext uri="{FF2B5EF4-FFF2-40B4-BE49-F238E27FC236}">
                <a16:creationId xmlns:a16="http://schemas.microsoft.com/office/drawing/2014/main" id="{D2910D29-F01E-EBBE-A9B5-474AD0532EE5}"/>
              </a:ext>
            </a:extLst>
          </p:cNvPr>
          <p:cNvGraphicFramePr>
            <a:graphicFrameLocks/>
          </p:cNvGraphicFramePr>
          <p:nvPr/>
        </p:nvGraphicFramePr>
        <p:xfrm>
          <a:off x="1471411" y="1234268"/>
          <a:ext cx="5864523" cy="4389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2D73B43-7BB0-FB0E-421E-6ED342AC54A4}"/>
              </a:ext>
            </a:extLst>
          </p:cNvPr>
          <p:cNvGraphicFramePr>
            <a:graphicFrameLocks/>
          </p:cNvGraphicFramePr>
          <p:nvPr/>
        </p:nvGraphicFramePr>
        <p:xfrm>
          <a:off x="1635125" y="1343025"/>
          <a:ext cx="5873750" cy="417195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32B0FF87-E5F0-1FB0-32FB-0F5DB3DB54C7}"/>
              </a:ext>
            </a:extLst>
          </p:cNvPr>
          <p:cNvSpPr txBox="1"/>
          <p:nvPr/>
        </p:nvSpPr>
        <p:spPr>
          <a:xfrm>
            <a:off x="1751571" y="5894021"/>
            <a:ext cx="5811527" cy="338554"/>
          </a:xfrm>
          <a:prstGeom prst="rect">
            <a:avLst/>
          </a:prstGeom>
          <a:noFill/>
        </p:spPr>
        <p:txBody>
          <a:bodyPr wrap="none" rtlCol="0">
            <a:spAutoFit/>
          </a:bodyPr>
          <a:lstStyle/>
          <a:p>
            <a:r>
              <a:rPr lang="en-US" sz="1600" dirty="0"/>
              <a:t>Recurrence severe enough to require re-do procedure = 28%</a:t>
            </a:r>
          </a:p>
        </p:txBody>
      </p:sp>
    </p:spTree>
    <p:extLst>
      <p:ext uri="{BB962C8B-B14F-4D97-AF65-F5344CB8AC3E}">
        <p14:creationId xmlns:p14="http://schemas.microsoft.com/office/powerpoint/2010/main" val="3317636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906"/>
            <a:ext cx="8229600" cy="1143000"/>
          </a:xfrm>
        </p:spPr>
        <p:txBody>
          <a:bodyPr/>
          <a:lstStyle/>
          <a:p>
            <a:r>
              <a:rPr lang="en-US" sz="2800" dirty="0" err="1"/>
              <a:t>Cryo</a:t>
            </a:r>
            <a:r>
              <a:rPr lang="en-US" sz="2800" dirty="0"/>
              <a:t>-balloon ablation for Early </a:t>
            </a:r>
            <a:br>
              <a:rPr lang="en-US" sz="2800" dirty="0"/>
            </a:br>
            <a:r>
              <a:rPr lang="en-US" sz="2800" dirty="0"/>
              <a:t>Persistent AF</a:t>
            </a:r>
          </a:p>
        </p:txBody>
      </p:sp>
      <p:sp>
        <p:nvSpPr>
          <p:cNvPr id="3" name="Content Placeholder 2"/>
          <p:cNvSpPr>
            <a:spLocks noGrp="1"/>
          </p:cNvSpPr>
          <p:nvPr>
            <p:ph idx="1"/>
          </p:nvPr>
        </p:nvSpPr>
        <p:spPr>
          <a:xfrm>
            <a:off x="1326468" y="3501008"/>
            <a:ext cx="6491064" cy="3057203"/>
          </a:xfrm>
        </p:spPr>
        <p:txBody>
          <a:bodyPr/>
          <a:lstStyle/>
          <a:p>
            <a:r>
              <a:rPr lang="en-US" sz="2000" dirty="0"/>
              <a:t>63 patients who had experienced persistent AF episodes</a:t>
            </a:r>
          </a:p>
          <a:p>
            <a:r>
              <a:rPr lang="en-US" sz="2000" dirty="0"/>
              <a:t>26 (41%) were in AF at the time of the procedure – none had AF &gt; 1 year (AF persistency, months 7.2±2.1 )</a:t>
            </a:r>
          </a:p>
          <a:p>
            <a:r>
              <a:rPr lang="en-US" sz="2000" dirty="0"/>
              <a:t>Monitoring at 1, 3 , 6 and 12 months ECG and 24 </a:t>
            </a:r>
            <a:r>
              <a:rPr lang="en-US" sz="2000" dirty="0" err="1"/>
              <a:t>hr</a:t>
            </a:r>
            <a:r>
              <a:rPr lang="en-US" sz="2000" dirty="0"/>
              <a:t> tape only</a:t>
            </a:r>
          </a:p>
          <a:p>
            <a:r>
              <a:rPr lang="en-US" sz="2000" dirty="0">
                <a:solidFill>
                  <a:srgbClr val="FFFF00"/>
                </a:solidFill>
              </a:rPr>
              <a:t>Freedom from atrial tachycardias / AF post 3 month blanking period  = 60%    (After </a:t>
            </a:r>
            <a:r>
              <a:rPr lang="en-US" sz="2000" b="1" i="1" dirty="0">
                <a:solidFill>
                  <a:srgbClr val="FFFF00"/>
                </a:solidFill>
              </a:rPr>
              <a:t>1 year </a:t>
            </a:r>
            <a:r>
              <a:rPr lang="en-US" sz="2000" dirty="0">
                <a:solidFill>
                  <a:srgbClr val="FFFF00"/>
                </a:solidFill>
              </a:rPr>
              <a:t>of follow up)</a:t>
            </a:r>
          </a:p>
          <a:p>
            <a:r>
              <a:rPr lang="en-US" sz="2000" dirty="0"/>
              <a:t>Complications: Femoral </a:t>
            </a:r>
            <a:r>
              <a:rPr lang="en-US" sz="2000" dirty="0" err="1"/>
              <a:t>pseudoaneurysm</a:t>
            </a:r>
            <a:r>
              <a:rPr lang="en-US" sz="2000" dirty="0"/>
              <a:t> 2/63 pts (3.2%)</a:t>
            </a:r>
            <a:br>
              <a:rPr lang="en-US" sz="2000" dirty="0"/>
            </a:br>
            <a:r>
              <a:rPr lang="en-US" sz="2000" dirty="0"/>
              <a:t>diaphragm paralysis 4/63 (6.4%)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837" y="1549603"/>
            <a:ext cx="3971528" cy="1323843"/>
          </a:xfrm>
          <a:prstGeom prst="rect">
            <a:avLst/>
          </a:prstGeom>
        </p:spPr>
      </p:pic>
      <p:sp>
        <p:nvSpPr>
          <p:cNvPr id="5" name="TextBox 4"/>
          <p:cNvSpPr txBox="1"/>
          <p:nvPr/>
        </p:nvSpPr>
        <p:spPr>
          <a:xfrm>
            <a:off x="2955494" y="2898524"/>
            <a:ext cx="2884059" cy="338554"/>
          </a:xfrm>
          <a:prstGeom prst="rect">
            <a:avLst/>
          </a:prstGeom>
          <a:noFill/>
        </p:spPr>
        <p:txBody>
          <a:bodyPr wrap="none" rtlCol="0">
            <a:spAutoFit/>
          </a:bodyPr>
          <a:lstStyle/>
          <a:p>
            <a:r>
              <a:rPr lang="en-US" sz="1600"/>
              <a:t>Heart Rhythm </a:t>
            </a:r>
            <a:r>
              <a:rPr lang="en-US" sz="1600" dirty="0"/>
              <a:t>2015;12:60–66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220" y="1327336"/>
            <a:ext cx="2349562" cy="19097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10" y="1087412"/>
            <a:ext cx="1495615" cy="2281631"/>
          </a:xfrm>
          <a:prstGeom prst="rect">
            <a:avLst/>
          </a:prstGeom>
        </p:spPr>
      </p:pic>
      <p:sp>
        <p:nvSpPr>
          <p:cNvPr id="6" name="TextBox 5">
            <a:extLst>
              <a:ext uri="{FF2B5EF4-FFF2-40B4-BE49-F238E27FC236}">
                <a16:creationId xmlns:a16="http://schemas.microsoft.com/office/drawing/2014/main" id="{DF1D3D9F-5846-7BFA-69B2-565E1E44C7BD}"/>
              </a:ext>
            </a:extLst>
          </p:cNvPr>
          <p:cNvSpPr txBox="1"/>
          <p:nvPr/>
        </p:nvSpPr>
        <p:spPr>
          <a:xfrm>
            <a:off x="372410" y="116632"/>
            <a:ext cx="2047868" cy="400110"/>
          </a:xfrm>
          <a:prstGeom prst="rect">
            <a:avLst/>
          </a:prstGeom>
          <a:noFill/>
        </p:spPr>
        <p:txBody>
          <a:bodyPr wrap="none" rtlCol="0">
            <a:spAutoFit/>
          </a:bodyPr>
          <a:lstStyle/>
          <a:p>
            <a:r>
              <a:rPr lang="en-US" sz="2000" dirty="0">
                <a:solidFill>
                  <a:srgbClr val="FFFF00"/>
                </a:solidFill>
              </a:rPr>
              <a:t>For Comparison:</a:t>
            </a:r>
          </a:p>
        </p:txBody>
      </p:sp>
    </p:spTree>
    <p:extLst>
      <p:ext uri="{BB962C8B-B14F-4D97-AF65-F5344CB8AC3E}">
        <p14:creationId xmlns:p14="http://schemas.microsoft.com/office/powerpoint/2010/main" val="119766452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196B334-BA2C-CC44-BEDE-BC273DB49C21}"/>
              </a:ext>
            </a:extLst>
          </p:cNvPr>
          <p:cNvSpPr txBox="1"/>
          <p:nvPr/>
        </p:nvSpPr>
        <p:spPr>
          <a:xfrm>
            <a:off x="1737897" y="475618"/>
            <a:ext cx="6403986" cy="1200329"/>
          </a:xfrm>
          <a:prstGeom prst="rect">
            <a:avLst/>
          </a:prstGeom>
          <a:noFill/>
        </p:spPr>
        <p:txBody>
          <a:bodyPr wrap="square" rtlCol="0">
            <a:spAutoFit/>
          </a:bodyPr>
          <a:lstStyle/>
          <a:p>
            <a:pPr algn="ctr" defTabSz="685800" eaLnBrk="1" fontAlgn="auto" hangingPunct="1">
              <a:spcBef>
                <a:spcPts val="0"/>
              </a:spcBef>
              <a:spcAft>
                <a:spcPts val="0"/>
              </a:spcAft>
            </a:pPr>
            <a:r>
              <a:rPr lang="en-US" sz="2400" b="1" dirty="0">
                <a:solidFill>
                  <a:prstClr val="black"/>
                </a:solidFill>
                <a:latin typeface="Calibri" panose="020F0502020204030204"/>
              </a:rPr>
              <a:t>GH Personal AF Ablation Results (2025 </a:t>
            </a:r>
            <a:r>
              <a:rPr lang="en-US" sz="2400" b="1" dirty="0" err="1">
                <a:solidFill>
                  <a:prstClr val="black"/>
                </a:solidFill>
                <a:latin typeface="Calibri" panose="020F0502020204030204"/>
              </a:rPr>
              <a:t>cryoballoon</a:t>
            </a:r>
            <a:r>
              <a:rPr lang="en-US" sz="2400" b="1" dirty="0">
                <a:solidFill>
                  <a:prstClr val="black"/>
                </a:solidFill>
                <a:latin typeface="Calibri" panose="020F0502020204030204"/>
              </a:rPr>
              <a:t> audit) - Complications</a:t>
            </a:r>
          </a:p>
          <a:p>
            <a:pPr defTabSz="685800" eaLnBrk="1" fontAlgn="auto" hangingPunct="1">
              <a:spcBef>
                <a:spcPts val="0"/>
              </a:spcBef>
              <a:spcAft>
                <a:spcPts val="0"/>
              </a:spcAft>
            </a:pPr>
            <a:endParaRPr lang="en-US" sz="2400" b="1" dirty="0">
              <a:solidFill>
                <a:prstClr val="black"/>
              </a:solidFill>
              <a:latin typeface="Calibri" panose="020F0502020204030204"/>
              <a:ea typeface="+mn-ea"/>
            </a:endParaRPr>
          </a:p>
        </p:txBody>
      </p:sp>
      <p:sp>
        <p:nvSpPr>
          <p:cNvPr id="9" name="TextBox 8">
            <a:extLst>
              <a:ext uri="{FF2B5EF4-FFF2-40B4-BE49-F238E27FC236}">
                <a16:creationId xmlns:a16="http://schemas.microsoft.com/office/drawing/2014/main" id="{15660B15-A7C1-BA41-88B8-68B40541568A}"/>
              </a:ext>
            </a:extLst>
          </p:cNvPr>
          <p:cNvSpPr txBox="1"/>
          <p:nvPr/>
        </p:nvSpPr>
        <p:spPr>
          <a:xfrm>
            <a:off x="307585" y="1611312"/>
            <a:ext cx="2400914" cy="323165"/>
          </a:xfrm>
          <a:prstGeom prst="rect">
            <a:avLst/>
          </a:prstGeom>
          <a:noFill/>
        </p:spPr>
        <p:txBody>
          <a:bodyPr wrap="none" rtlCol="0">
            <a:spAutoFit/>
          </a:bodyPr>
          <a:lstStyle/>
          <a:p>
            <a:pPr defTabSz="685800" eaLnBrk="1" fontAlgn="auto" hangingPunct="1">
              <a:spcBef>
                <a:spcPts val="0"/>
              </a:spcBef>
              <a:spcAft>
                <a:spcPts val="0"/>
              </a:spcAft>
            </a:pPr>
            <a:r>
              <a:rPr lang="en-US" sz="1500" b="1" i="1" dirty="0">
                <a:solidFill>
                  <a:prstClr val="black"/>
                </a:solidFill>
                <a:latin typeface="Calibri" panose="020F0502020204030204"/>
                <a:ea typeface="+mn-ea"/>
              </a:rPr>
              <a:t>Total patients in audit = 190</a:t>
            </a:r>
          </a:p>
        </p:txBody>
      </p:sp>
      <p:sp>
        <p:nvSpPr>
          <p:cNvPr id="2" name="TextBox 1">
            <a:extLst>
              <a:ext uri="{FF2B5EF4-FFF2-40B4-BE49-F238E27FC236}">
                <a16:creationId xmlns:a16="http://schemas.microsoft.com/office/drawing/2014/main" id="{F265CB47-EE34-4B4B-BB7B-5A7DF0B913BD}"/>
              </a:ext>
            </a:extLst>
          </p:cNvPr>
          <p:cNvSpPr txBox="1"/>
          <p:nvPr/>
        </p:nvSpPr>
        <p:spPr>
          <a:xfrm>
            <a:off x="480412" y="2053761"/>
            <a:ext cx="2015424" cy="338554"/>
          </a:xfrm>
          <a:prstGeom prst="rect">
            <a:avLst/>
          </a:prstGeom>
          <a:noFill/>
        </p:spPr>
        <p:txBody>
          <a:bodyPr wrap="none" rtlCol="0">
            <a:spAutoFit/>
          </a:bodyPr>
          <a:lstStyle/>
          <a:p>
            <a:pPr defTabSz="685800" eaLnBrk="1" fontAlgn="auto" hangingPunct="1">
              <a:spcBef>
                <a:spcPts val="0"/>
              </a:spcBef>
              <a:spcAft>
                <a:spcPts val="0"/>
              </a:spcAft>
            </a:pPr>
            <a:r>
              <a:rPr lang="en-US" sz="1600" b="1" dirty="0">
                <a:solidFill>
                  <a:prstClr val="black"/>
                </a:solidFill>
                <a:latin typeface="Calibri" panose="020F0502020204030204"/>
                <a:ea typeface="+mn-ea"/>
              </a:rPr>
              <a:t>Any complication: 4%</a:t>
            </a:r>
          </a:p>
        </p:txBody>
      </p:sp>
      <p:sp>
        <p:nvSpPr>
          <p:cNvPr id="4" name="TextBox 3">
            <a:extLst>
              <a:ext uri="{FF2B5EF4-FFF2-40B4-BE49-F238E27FC236}">
                <a16:creationId xmlns:a16="http://schemas.microsoft.com/office/drawing/2014/main" id="{43759C67-5185-3445-A4B9-9D09FB356A52}"/>
              </a:ext>
            </a:extLst>
          </p:cNvPr>
          <p:cNvSpPr txBox="1"/>
          <p:nvPr/>
        </p:nvSpPr>
        <p:spPr>
          <a:xfrm>
            <a:off x="5940152" y="1797784"/>
            <a:ext cx="3040279" cy="1200329"/>
          </a:xfrm>
          <a:prstGeom prst="rect">
            <a:avLst/>
          </a:prstGeom>
          <a:noFill/>
        </p:spPr>
        <p:txBody>
          <a:bodyPr wrap="square" rtlCol="0">
            <a:spAutoFit/>
          </a:bodyPr>
          <a:lstStyle/>
          <a:p>
            <a:pPr algn="ctr" defTabSz="685800" eaLnBrk="1" fontAlgn="auto" hangingPunct="1">
              <a:spcBef>
                <a:spcPts val="0"/>
              </a:spcBef>
              <a:spcAft>
                <a:spcPts val="0"/>
              </a:spcAft>
            </a:pPr>
            <a:r>
              <a:rPr lang="en-US" sz="1800" b="1" dirty="0">
                <a:solidFill>
                  <a:prstClr val="black"/>
                </a:solidFill>
                <a:latin typeface="Calibri" panose="020F0502020204030204"/>
                <a:ea typeface="+mn-ea"/>
              </a:rPr>
              <a:t>No deaths, stroke, myocardial infarction, </a:t>
            </a:r>
            <a:r>
              <a:rPr lang="en-US" sz="1800" b="1" dirty="0" err="1">
                <a:solidFill>
                  <a:prstClr val="black"/>
                </a:solidFill>
                <a:latin typeface="Calibri" panose="020F0502020204030204"/>
                <a:ea typeface="+mn-ea"/>
              </a:rPr>
              <a:t>oesophageal</a:t>
            </a:r>
            <a:r>
              <a:rPr lang="en-US" sz="1800" b="1" dirty="0">
                <a:solidFill>
                  <a:prstClr val="black"/>
                </a:solidFill>
                <a:latin typeface="Calibri" panose="020F0502020204030204"/>
                <a:ea typeface="+mn-ea"/>
              </a:rPr>
              <a:t> fistula, or other major complication </a:t>
            </a:r>
          </a:p>
        </p:txBody>
      </p:sp>
      <p:graphicFrame>
        <p:nvGraphicFramePr>
          <p:cNvPr id="6" name="Chart 5">
            <a:extLst>
              <a:ext uri="{FF2B5EF4-FFF2-40B4-BE49-F238E27FC236}">
                <a16:creationId xmlns:a16="http://schemas.microsoft.com/office/drawing/2014/main" id="{1694FC92-3151-1135-8DA0-B7767D394B69}"/>
              </a:ext>
            </a:extLst>
          </p:cNvPr>
          <p:cNvGraphicFramePr>
            <a:graphicFrameLocks/>
          </p:cNvGraphicFramePr>
          <p:nvPr>
            <p:extLst>
              <p:ext uri="{D42A27DB-BD31-4B8C-83A1-F6EECF244321}">
                <p14:modId xmlns:p14="http://schemas.microsoft.com/office/powerpoint/2010/main" val="2542420862"/>
              </p:ext>
            </p:extLst>
          </p:nvPr>
        </p:nvGraphicFramePr>
        <p:xfrm>
          <a:off x="1619672" y="1484784"/>
          <a:ext cx="6176988" cy="42773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1732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643" y="683902"/>
            <a:ext cx="8856662" cy="1354137"/>
          </a:xfrm>
        </p:spPr>
        <p:txBody>
          <a:bodyPr>
            <a:normAutofit fontScale="90000"/>
          </a:bodyPr>
          <a:lstStyle/>
          <a:p>
            <a:pPr>
              <a:defRPr/>
            </a:pPr>
            <a:r>
              <a:rPr lang="en-GB" sz="3200" b="1" dirty="0">
                <a:solidFill>
                  <a:srgbClr val="FF5050"/>
                </a:solidFill>
              </a:rPr>
              <a:t>European Society of Cardiology</a:t>
            </a:r>
            <a:br>
              <a:rPr lang="en-GB" sz="3200" b="1" dirty="0">
                <a:solidFill>
                  <a:srgbClr val="FF5050"/>
                </a:solidFill>
              </a:rPr>
            </a:br>
            <a:r>
              <a:rPr lang="en-GB" sz="3200" b="1" dirty="0">
                <a:solidFill>
                  <a:srgbClr val="FF5050"/>
                </a:solidFill>
              </a:rPr>
              <a:t>AF Ablation 2020 - 7.2% in 2024 Guidelines</a:t>
            </a:r>
            <a:br>
              <a:rPr lang="en-GB" sz="3200" b="1" dirty="0">
                <a:solidFill>
                  <a:srgbClr val="FF5050"/>
                </a:solidFill>
              </a:rPr>
            </a:br>
            <a:r>
              <a:rPr lang="en-GB" sz="3200" b="1" dirty="0">
                <a:solidFill>
                  <a:srgbClr val="FF5050"/>
                </a:solidFill>
              </a:rPr>
              <a:t> 			</a:t>
            </a:r>
            <a:endParaRPr lang="en-GB" sz="2000" b="1" dirty="0">
              <a:solidFill>
                <a:srgbClr val="981C94"/>
              </a:solidFill>
            </a:endParaRPr>
          </a:p>
        </p:txBody>
      </p:sp>
      <p:sp>
        <p:nvSpPr>
          <p:cNvPr id="3" name="Rectangle 2"/>
          <p:cNvSpPr/>
          <p:nvPr/>
        </p:nvSpPr>
        <p:spPr>
          <a:xfrm>
            <a:off x="899592" y="5497114"/>
            <a:ext cx="7632692" cy="1077218"/>
          </a:xfrm>
          <a:prstGeom prst="rect">
            <a:avLst/>
          </a:prstGeom>
        </p:spPr>
        <p:txBody>
          <a:bodyPr wrap="square">
            <a:spAutoFit/>
          </a:bodyPr>
          <a:lstStyle/>
          <a:p>
            <a:r>
              <a:rPr lang="en-US" altLang="en-US" sz="2400" dirty="0">
                <a:solidFill>
                  <a:srgbClr val="FFFF00"/>
                </a:solidFill>
              </a:rPr>
              <a:t>Drug therapy complications</a:t>
            </a:r>
          </a:p>
          <a:p>
            <a:r>
              <a:rPr lang="en-US" altLang="en-US" sz="2000" dirty="0"/>
              <a:t>Anti-arrhythmic drug trials: Complications including side effects requiring withdrawal of drug 30%, Death 2.8% </a:t>
            </a:r>
            <a:r>
              <a:rPr lang="en-US" altLang="en-US" sz="1800" dirty="0"/>
              <a:t>(</a:t>
            </a:r>
            <a:r>
              <a:rPr lang="en-US" altLang="en-US" sz="1800" dirty="0" err="1"/>
              <a:t>Camm</a:t>
            </a:r>
            <a:r>
              <a:rPr lang="en-US" altLang="en-US" sz="1800" dirty="0"/>
              <a:t> 2012)</a:t>
            </a:r>
          </a:p>
        </p:txBody>
      </p:sp>
      <p:sp>
        <p:nvSpPr>
          <p:cNvPr id="2" name="TextBox 1"/>
          <p:cNvSpPr txBox="1"/>
          <p:nvPr/>
        </p:nvSpPr>
        <p:spPr>
          <a:xfrm>
            <a:off x="179388" y="37571"/>
            <a:ext cx="7565597" cy="646331"/>
          </a:xfrm>
          <a:prstGeom prst="rect">
            <a:avLst/>
          </a:prstGeom>
          <a:noFill/>
        </p:spPr>
        <p:txBody>
          <a:bodyPr wrap="none" rtlCol="0">
            <a:spAutoFit/>
          </a:bodyPr>
          <a:lstStyle/>
          <a:p>
            <a:r>
              <a:rPr lang="en-US" sz="3600" dirty="0"/>
              <a:t>Complications – international results</a:t>
            </a:r>
          </a:p>
        </p:txBody>
      </p:sp>
      <p:pic>
        <p:nvPicPr>
          <p:cNvPr id="10" name="Content Placeholder 9" descr="Table&#10;&#10;Description automatically generated">
            <a:extLst>
              <a:ext uri="{FF2B5EF4-FFF2-40B4-BE49-F238E27FC236}">
                <a16:creationId xmlns:a16="http://schemas.microsoft.com/office/drawing/2014/main" id="{E79712B3-F776-9244-9F33-1D356C68A034}"/>
              </a:ext>
            </a:extLst>
          </p:cNvPr>
          <p:cNvPicPr>
            <a:picLocks noGrp="1" noChangeAspect="1"/>
          </p:cNvPicPr>
          <p:nvPr>
            <p:ph idx="1"/>
          </p:nvPr>
        </p:nvPicPr>
        <p:blipFill>
          <a:blip r:embed="rId2"/>
          <a:stretch>
            <a:fillRect/>
          </a:stretch>
        </p:blipFill>
        <p:spPr>
          <a:xfrm>
            <a:off x="339223" y="1632737"/>
            <a:ext cx="8465554" cy="3592525"/>
          </a:xfr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p:cNvSpPr>
            <a:spLocks noGrp="1"/>
          </p:cNvSpPr>
          <p:nvPr>
            <p:ph type="title"/>
          </p:nvPr>
        </p:nvSpPr>
        <p:spPr>
          <a:xfrm>
            <a:off x="434975" y="5540375"/>
            <a:ext cx="8526463" cy="1143000"/>
          </a:xfrm>
        </p:spPr>
        <p:txBody>
          <a:bodyPr/>
          <a:lstStyle/>
          <a:p>
            <a:pPr eaLnBrk="1" hangingPunct="1"/>
            <a:r>
              <a:rPr lang="en-US" sz="3600" b="1">
                <a:solidFill>
                  <a:srgbClr val="FFFF00"/>
                </a:solidFill>
                <a:latin typeface="Calibri" charset="0"/>
              </a:rPr>
              <a:t>Atrial Fibrillation will double in the population worldwide by 2050</a:t>
            </a:r>
            <a:endParaRPr lang="en-US" sz="3600">
              <a:latin typeface="Calibri" charset="0"/>
            </a:endParaRPr>
          </a:p>
        </p:txBody>
      </p:sp>
      <p:sp>
        <p:nvSpPr>
          <p:cNvPr id="312322" name="Content Placeholder 2"/>
          <p:cNvSpPr>
            <a:spLocks noGrp="1"/>
          </p:cNvSpPr>
          <p:nvPr>
            <p:ph idx="1"/>
          </p:nvPr>
        </p:nvSpPr>
        <p:spPr>
          <a:xfrm>
            <a:off x="434975" y="1220788"/>
            <a:ext cx="8229600" cy="1239837"/>
          </a:xfrm>
        </p:spPr>
        <p:txBody>
          <a:bodyPr/>
          <a:lstStyle/>
          <a:p>
            <a:pPr eaLnBrk="1" hangingPunct="1"/>
            <a:r>
              <a:rPr lang="en-US">
                <a:latin typeface="Calibri" charset="0"/>
              </a:rPr>
              <a:t>1 – 1.5% of the world population affected</a:t>
            </a:r>
          </a:p>
          <a:p>
            <a:pPr eaLnBrk="1" hangingPunct="1"/>
            <a:r>
              <a:rPr lang="en-US">
                <a:latin typeface="Calibri" charset="0"/>
              </a:rPr>
              <a:t>1 in 4 people aged 40 or older will develop AF</a:t>
            </a:r>
          </a:p>
          <a:p>
            <a:pPr eaLnBrk="1" hangingPunct="1"/>
            <a:endParaRPr lang="en-US">
              <a:latin typeface="Calibri" charset="0"/>
            </a:endParaRPr>
          </a:p>
        </p:txBody>
      </p:sp>
      <p:pic>
        <p:nvPicPr>
          <p:cNvPr id="3123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975" y="2632075"/>
            <a:ext cx="4241800"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23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2632075"/>
            <a:ext cx="3865562"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65113" y="328613"/>
            <a:ext cx="4002087" cy="769937"/>
          </a:xfrm>
          <a:prstGeom prst="rect">
            <a:avLst/>
          </a:prstGeom>
          <a:noFill/>
        </p:spPr>
        <p:txBody>
          <a:bodyPr wrap="none">
            <a:spAutoFit/>
          </a:bodyPr>
          <a:lstStyle/>
          <a:p>
            <a:pPr defTabSz="914210" fontAlgn="auto">
              <a:spcBef>
                <a:spcPts val="0"/>
              </a:spcBef>
              <a:spcAft>
                <a:spcPts val="0"/>
              </a:spcAft>
              <a:defRPr/>
            </a:pPr>
            <a:r>
              <a:rPr lang="en-US" dirty="0">
                <a:solidFill>
                  <a:prstClr val="white"/>
                </a:solidFill>
                <a:effectLst>
                  <a:outerShdw blurRad="50800" dist="38100" dir="2700000" algn="tl" rotWithShape="0">
                    <a:prstClr val="white">
                      <a:lumMod val="65000"/>
                      <a:alpha val="43000"/>
                    </a:prstClr>
                  </a:outerShdw>
                </a:effectLst>
                <a:latin typeface="Calibri"/>
                <a:ea typeface="+mn-ea"/>
                <a:cs typeface="+mn-cs"/>
              </a:rPr>
              <a:t>Atrial Fibrillation</a:t>
            </a:r>
          </a:p>
        </p:txBody>
      </p:sp>
      <p:pic>
        <p:nvPicPr>
          <p:cNvPr id="8" name="Picture 7">
            <a:extLst>
              <a:ext uri="{FF2B5EF4-FFF2-40B4-BE49-F238E27FC236}">
                <a16:creationId xmlns:a16="http://schemas.microsoft.com/office/drawing/2014/main" id="{CEB870B0-48F1-3E47-A401-E97F572A5103}"/>
              </a:ext>
            </a:extLst>
          </p:cNvPr>
          <p:cNvPicPr>
            <a:picLocks noChangeAspect="1"/>
          </p:cNvPicPr>
          <p:nvPr/>
        </p:nvPicPr>
        <p:blipFill>
          <a:blip r:embed="rId4"/>
          <a:stretch>
            <a:fillRect/>
          </a:stretch>
        </p:blipFill>
        <p:spPr>
          <a:xfrm>
            <a:off x="4422775" y="186531"/>
            <a:ext cx="4368800" cy="1054100"/>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solidFill>
                  <a:srgbClr val="FFFF00"/>
                </a:solidFill>
              </a:rPr>
              <a:t>Comparing success rates post AF ablation procedures – reported success rates depend on how closely patients are monitored:</a:t>
            </a:r>
          </a:p>
        </p:txBody>
      </p:sp>
      <p:sp>
        <p:nvSpPr>
          <p:cNvPr id="3" name="Content Placeholder 2"/>
          <p:cNvSpPr>
            <a:spLocks noGrp="1"/>
          </p:cNvSpPr>
          <p:nvPr>
            <p:ph idx="1"/>
          </p:nvPr>
        </p:nvSpPr>
        <p:spPr>
          <a:xfrm>
            <a:off x="457200" y="1600201"/>
            <a:ext cx="8229600" cy="2692896"/>
          </a:xfrm>
        </p:spPr>
        <p:txBody>
          <a:bodyPr/>
          <a:lstStyle/>
          <a:p>
            <a:r>
              <a:rPr lang="en-US" sz="2800" dirty="0"/>
              <a:t>Discern AF </a:t>
            </a:r>
            <a:r>
              <a:rPr lang="is-IS" sz="1800" dirty="0"/>
              <a:t>JAMA Int Med 2013 Jan 28;173(2):149-56, Verma A et al.</a:t>
            </a:r>
          </a:p>
          <a:p>
            <a:r>
              <a:rPr lang="is-IS" sz="2000" dirty="0"/>
              <a:t>50 patients 80% PAF</a:t>
            </a:r>
          </a:p>
          <a:p>
            <a:r>
              <a:rPr lang="is-IS" sz="2000" dirty="0"/>
              <a:t>Medtronic Reveal implantable loop recorder in all patients</a:t>
            </a:r>
          </a:p>
          <a:p>
            <a:r>
              <a:rPr lang="en-US" sz="2000" dirty="0"/>
              <a:t>18 month follow up 3 monthly with symptom diaries and ECG and 48-hour </a:t>
            </a:r>
            <a:r>
              <a:rPr lang="en-US" sz="2000" dirty="0" err="1"/>
              <a:t>Holter</a:t>
            </a:r>
            <a:r>
              <a:rPr lang="en-US" sz="2000" dirty="0"/>
              <a:t> monitoring at the 3-, 6-, 9-, and 12-month visits  </a:t>
            </a:r>
          </a:p>
          <a:p>
            <a:r>
              <a:rPr lang="en-US" sz="2000" dirty="0"/>
              <a:t>ICM data at each visit</a:t>
            </a:r>
            <a:endParaRPr lang="is-IS" sz="2000" dirty="0"/>
          </a:p>
          <a:p>
            <a:endParaRPr lang="en-US" sz="2000" dirty="0"/>
          </a:p>
        </p:txBody>
      </p:sp>
      <p:sp>
        <p:nvSpPr>
          <p:cNvPr id="5" name="TextBox 4"/>
          <p:cNvSpPr txBox="1"/>
          <p:nvPr/>
        </p:nvSpPr>
        <p:spPr>
          <a:xfrm>
            <a:off x="3275856" y="3645024"/>
            <a:ext cx="5616624" cy="3046988"/>
          </a:xfrm>
          <a:prstGeom prst="rect">
            <a:avLst/>
          </a:prstGeom>
          <a:noFill/>
        </p:spPr>
        <p:txBody>
          <a:bodyPr wrap="square" rtlCol="0">
            <a:spAutoFit/>
          </a:bodyPr>
          <a:lstStyle/>
          <a:p>
            <a:pPr marL="571500" indent="-571500">
              <a:buFont typeface="Wingdings" charset="2"/>
              <a:buChar char="§"/>
            </a:pPr>
            <a:r>
              <a:rPr lang="en-US" sz="2400" dirty="0"/>
              <a:t>Success defined as freedom from Atrial Fibrillation detected by any means</a:t>
            </a:r>
          </a:p>
          <a:p>
            <a:pPr marL="571500" indent="-571500">
              <a:buFont typeface="Wingdings" charset="2"/>
              <a:buChar char="§"/>
            </a:pPr>
            <a:r>
              <a:rPr lang="en-US" sz="2400" dirty="0"/>
              <a:t>Success by symptoms alone = </a:t>
            </a:r>
            <a:r>
              <a:rPr lang="en-US" sz="2400" dirty="0">
                <a:solidFill>
                  <a:srgbClr val="FFFF00"/>
                </a:solidFill>
              </a:rPr>
              <a:t>58%</a:t>
            </a:r>
          </a:p>
          <a:p>
            <a:pPr marL="571500" indent="-571500">
              <a:buFont typeface="Wingdings" charset="2"/>
              <a:buChar char="§"/>
            </a:pPr>
            <a:r>
              <a:rPr lang="en-US" sz="2400" dirty="0"/>
              <a:t>Success by symptoms ECG and 48 hour </a:t>
            </a:r>
            <a:r>
              <a:rPr lang="en-US" sz="2400" dirty="0" err="1"/>
              <a:t>holter</a:t>
            </a:r>
            <a:r>
              <a:rPr lang="en-US" sz="2400" dirty="0"/>
              <a:t> = </a:t>
            </a:r>
            <a:r>
              <a:rPr lang="en-US" sz="2400" dirty="0">
                <a:solidFill>
                  <a:srgbClr val="FFFF00"/>
                </a:solidFill>
              </a:rPr>
              <a:t>56%</a:t>
            </a:r>
          </a:p>
          <a:p>
            <a:pPr marL="571500" indent="-571500">
              <a:buFont typeface="Wingdings" charset="2"/>
              <a:buChar char="§"/>
            </a:pPr>
            <a:r>
              <a:rPr lang="en-US" sz="2400" dirty="0"/>
              <a:t>Success by validated AF on ILR = </a:t>
            </a:r>
            <a:r>
              <a:rPr lang="en-US" sz="2400" dirty="0">
                <a:solidFill>
                  <a:srgbClr val="FFFF00"/>
                </a:solidFill>
              </a:rPr>
              <a:t>46%</a:t>
            </a:r>
          </a:p>
        </p:txBody>
      </p:sp>
      <p:pic>
        <p:nvPicPr>
          <p:cNvPr id="6" name="Picture 5" descr="RevealD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653136"/>
            <a:ext cx="2823692" cy="1368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61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a:xfrm>
            <a:off x="4500563" y="0"/>
            <a:ext cx="4187825" cy="995363"/>
          </a:xfrm>
        </p:spPr>
        <p:txBody>
          <a:bodyPr/>
          <a:lstStyle/>
          <a:p>
            <a:pPr eaLnBrk="1" hangingPunct="1">
              <a:defRPr/>
            </a:pPr>
            <a:r>
              <a:rPr lang="en-US" sz="2400" b="1" dirty="0">
                <a:solidFill>
                  <a:srgbClr val="A6A6A6"/>
                </a:solidFill>
              </a:rPr>
              <a:t>STAR AF II</a:t>
            </a:r>
            <a:br>
              <a:rPr lang="en-US" sz="2400" b="1" dirty="0">
                <a:solidFill>
                  <a:srgbClr val="A6A6A6"/>
                </a:solidFill>
              </a:rPr>
            </a:br>
            <a:r>
              <a:rPr lang="en-US" sz="2400" b="1" dirty="0">
                <a:solidFill>
                  <a:schemeClr val="tx1">
                    <a:lumMod val="85000"/>
                  </a:schemeClr>
                </a:solidFill>
              </a:rPr>
              <a:t>18 month follow up of </a:t>
            </a:r>
            <a:r>
              <a:rPr lang="en-US" sz="2400" b="1" dirty="0">
                <a:solidFill>
                  <a:srgbClr val="FFFF00"/>
                </a:solidFill>
              </a:rPr>
              <a:t>Persistent Atrial Fibrillation</a:t>
            </a:r>
          </a:p>
        </p:txBody>
      </p:sp>
      <p:sp>
        <p:nvSpPr>
          <p:cNvPr id="3" name="Content Placeholder 2"/>
          <p:cNvSpPr>
            <a:spLocks noGrp="1"/>
          </p:cNvSpPr>
          <p:nvPr>
            <p:ph idx="1"/>
          </p:nvPr>
        </p:nvSpPr>
        <p:spPr>
          <a:xfrm>
            <a:off x="4775200" y="1146175"/>
            <a:ext cx="3776663" cy="3095625"/>
          </a:xfrm>
        </p:spPr>
        <p:txBody>
          <a:bodyPr rtlCol="0">
            <a:normAutofit fontScale="85000" lnSpcReduction="20000"/>
          </a:bodyPr>
          <a:lstStyle/>
          <a:p>
            <a:pPr eaLnBrk="1" fontAlgn="auto" hangingPunct="1">
              <a:spcAft>
                <a:spcPts val="0"/>
              </a:spcAft>
              <a:buFont typeface="Arial" pitchFamily="34" charset="0"/>
              <a:buChar char="•"/>
              <a:defRPr/>
            </a:pPr>
            <a:r>
              <a:rPr lang="en-US" sz="2200" dirty="0">
                <a:ea typeface="+mn-ea"/>
                <a:cs typeface="+mn-cs"/>
              </a:rPr>
              <a:t>589 patients all </a:t>
            </a:r>
            <a:r>
              <a:rPr lang="en-US" sz="2200" dirty="0">
                <a:solidFill>
                  <a:srgbClr val="FFFF00"/>
                </a:solidFill>
                <a:ea typeface="+mn-ea"/>
                <a:cs typeface="+mn-cs"/>
              </a:rPr>
              <a:t>Persistent AF</a:t>
            </a:r>
            <a:r>
              <a:rPr lang="en-US" sz="2200" dirty="0">
                <a:ea typeface="+mn-ea"/>
                <a:cs typeface="+mn-cs"/>
              </a:rPr>
              <a:t>, 12 countries. </a:t>
            </a:r>
            <a:r>
              <a:rPr lang="en-US" sz="2200" dirty="0" err="1">
                <a:ea typeface="+mn-ea"/>
                <a:cs typeface="+mn-cs"/>
              </a:rPr>
              <a:t>Randomised</a:t>
            </a:r>
            <a:r>
              <a:rPr lang="en-US" sz="2200" dirty="0">
                <a:ea typeface="+mn-ea"/>
                <a:cs typeface="+mn-cs"/>
              </a:rPr>
              <a:t>. 18/12 follow-up</a:t>
            </a:r>
          </a:p>
          <a:p>
            <a:pPr eaLnBrk="1" fontAlgn="auto" hangingPunct="1">
              <a:spcAft>
                <a:spcPts val="0"/>
              </a:spcAft>
              <a:buFont typeface="Arial" pitchFamily="34" charset="0"/>
              <a:buChar char="•"/>
              <a:defRPr/>
            </a:pPr>
            <a:r>
              <a:rPr lang="en-US" sz="2200" dirty="0">
                <a:ea typeface="+mn-ea"/>
                <a:cs typeface="+mn-cs"/>
              </a:rPr>
              <a:t>3 percutaneous ablation strategies</a:t>
            </a:r>
          </a:p>
          <a:p>
            <a:pPr eaLnBrk="1" fontAlgn="auto" hangingPunct="1">
              <a:spcAft>
                <a:spcPts val="0"/>
              </a:spcAft>
              <a:buFont typeface="Arial" pitchFamily="34" charset="0"/>
              <a:buChar char="•"/>
              <a:defRPr/>
            </a:pPr>
            <a:r>
              <a:rPr lang="en-US" sz="2200" dirty="0">
                <a:ea typeface="+mn-ea"/>
                <a:cs typeface="+mn-cs"/>
              </a:rPr>
              <a:t>Posterior wall isolation not tested</a:t>
            </a:r>
          </a:p>
          <a:p>
            <a:pPr eaLnBrk="1" fontAlgn="auto" hangingPunct="1">
              <a:spcAft>
                <a:spcPts val="0"/>
              </a:spcAft>
              <a:buFont typeface="Arial" pitchFamily="34" charset="0"/>
              <a:buChar char="•"/>
              <a:defRPr/>
            </a:pPr>
            <a:r>
              <a:rPr lang="en-US" sz="2200" dirty="0">
                <a:ea typeface="+mn-ea"/>
                <a:cs typeface="+mn-cs"/>
              </a:rPr>
              <a:t>Freedom from &gt; 30 </a:t>
            </a:r>
            <a:r>
              <a:rPr lang="en-US" sz="2200" dirty="0" err="1">
                <a:ea typeface="+mn-ea"/>
                <a:cs typeface="+mn-cs"/>
              </a:rPr>
              <a:t>secs</a:t>
            </a:r>
            <a:r>
              <a:rPr lang="en-US" sz="2200" dirty="0">
                <a:ea typeface="+mn-ea"/>
                <a:cs typeface="+mn-cs"/>
              </a:rPr>
              <a:t> AF/AT on or off drugs at 18 months, </a:t>
            </a:r>
            <a:r>
              <a:rPr lang="en-US" sz="2200" dirty="0">
                <a:solidFill>
                  <a:srgbClr val="FFFF66"/>
                </a:solidFill>
                <a:ea typeface="+mn-ea"/>
                <a:cs typeface="+mn-cs"/>
              </a:rPr>
              <a:t>49% </a:t>
            </a:r>
            <a:r>
              <a:rPr lang="en-US" sz="2200" dirty="0">
                <a:ea typeface="+mn-ea"/>
                <a:cs typeface="+mn-cs"/>
              </a:rPr>
              <a:t>PVI,  41% PVI + CFAE,  37% PVI + mitral isthmus and roof lines</a:t>
            </a:r>
          </a:p>
          <a:p>
            <a:pPr eaLnBrk="1" fontAlgn="auto" hangingPunct="1">
              <a:spcAft>
                <a:spcPts val="0"/>
              </a:spcAft>
              <a:buFont typeface="Arial" pitchFamily="34" charset="0"/>
              <a:buChar char="•"/>
              <a:defRPr/>
            </a:pPr>
            <a:endParaRPr lang="en-US" sz="2000" dirty="0">
              <a:ea typeface="+mn-ea"/>
              <a:cs typeface="+mn-cs"/>
            </a:endParaRPr>
          </a:p>
          <a:p>
            <a:pPr marL="0" indent="0" eaLnBrk="1" fontAlgn="auto" hangingPunct="1">
              <a:spcAft>
                <a:spcPts val="0"/>
              </a:spcAft>
              <a:buFont typeface="Arial" pitchFamily="34" charset="0"/>
              <a:buNone/>
              <a:defRPr/>
            </a:pPr>
            <a:endParaRPr lang="en-US" dirty="0">
              <a:ea typeface="+mn-ea"/>
              <a:cs typeface="+mn-cs"/>
            </a:endParaRPr>
          </a:p>
          <a:p>
            <a:pPr eaLnBrk="1" fontAlgn="auto" hangingPunct="1">
              <a:spcAft>
                <a:spcPts val="0"/>
              </a:spcAft>
              <a:buFont typeface="Arial" pitchFamily="34" charset="0"/>
              <a:buChar char="•"/>
              <a:defRPr/>
            </a:pPr>
            <a:endParaRPr lang="en-US" dirty="0">
              <a:ea typeface="+mn-ea"/>
              <a:cs typeface="+mn-cs"/>
            </a:endParaRPr>
          </a:p>
        </p:txBody>
      </p:sp>
      <p:pic>
        <p:nvPicPr>
          <p:cNvPr id="2109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19113"/>
            <a:ext cx="3057525"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0948" name="Picture 5"/>
          <p:cNvPicPr>
            <a:picLocks noChangeAspect="1"/>
          </p:cNvPicPr>
          <p:nvPr/>
        </p:nvPicPr>
        <p:blipFill>
          <a:blip r:embed="rId3">
            <a:extLst>
              <a:ext uri="{28A0092B-C50C-407E-A947-70E740481C1C}">
                <a14:useLocalDpi xmlns:a14="http://schemas.microsoft.com/office/drawing/2010/main" val="0"/>
              </a:ext>
            </a:extLst>
          </a:blip>
          <a:srcRect l="8125" t="9048" r="4936" b="11343"/>
          <a:stretch>
            <a:fillRect/>
          </a:stretch>
        </p:blipFill>
        <p:spPr bwMode="auto">
          <a:xfrm>
            <a:off x="5373688" y="4310063"/>
            <a:ext cx="295433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561013" y="6486525"/>
            <a:ext cx="3446462" cy="369888"/>
          </a:xfrm>
          <a:prstGeom prst="rect">
            <a:avLst/>
          </a:prstGeom>
        </p:spPr>
        <p:txBody>
          <a:bodyPr wrap="none">
            <a:spAutoFit/>
          </a:bodyPr>
          <a:lstStyle/>
          <a:p>
            <a:pPr defTabSz="457200" eaLnBrk="1" fontAlgn="auto" hangingPunct="1">
              <a:spcBef>
                <a:spcPts val="0"/>
              </a:spcBef>
              <a:spcAft>
                <a:spcPts val="0"/>
              </a:spcAft>
              <a:defRPr/>
            </a:pPr>
            <a:r>
              <a:rPr lang="nb-NO" sz="1800" dirty="0">
                <a:solidFill>
                  <a:prstClr val="white"/>
                </a:solidFill>
                <a:latin typeface="Calibri"/>
                <a:ea typeface="+mn-ea"/>
              </a:rPr>
              <a:t>N </a:t>
            </a:r>
            <a:r>
              <a:rPr lang="nb-NO" sz="1800" dirty="0" err="1">
                <a:solidFill>
                  <a:prstClr val="white"/>
                </a:solidFill>
                <a:latin typeface="Calibri"/>
                <a:ea typeface="+mn-ea"/>
              </a:rPr>
              <a:t>Engl</a:t>
            </a:r>
            <a:r>
              <a:rPr lang="nb-NO" sz="1800" dirty="0">
                <a:solidFill>
                  <a:prstClr val="white"/>
                </a:solidFill>
                <a:latin typeface="Calibri"/>
                <a:ea typeface="+mn-ea"/>
              </a:rPr>
              <a:t> J Med 2015; 372:1812-1822</a:t>
            </a:r>
            <a:endParaRPr lang="en-US" sz="1800" dirty="0">
              <a:solidFill>
                <a:prstClr val="white"/>
              </a:solidFill>
              <a:latin typeface="Calibri"/>
              <a:ea typeface="+mn-ea"/>
            </a:endParaRPr>
          </a:p>
        </p:txBody>
      </p:sp>
      <p:sp>
        <p:nvSpPr>
          <p:cNvPr id="2" name="TextBox 1"/>
          <p:cNvSpPr txBox="1"/>
          <p:nvPr/>
        </p:nvSpPr>
        <p:spPr>
          <a:xfrm>
            <a:off x="755650" y="19050"/>
            <a:ext cx="3438525" cy="461963"/>
          </a:xfrm>
          <a:prstGeom prst="rect">
            <a:avLst/>
          </a:prstGeom>
          <a:noFill/>
        </p:spPr>
        <p:txBody>
          <a:bodyPr wrap="none">
            <a:spAutoFit/>
          </a:bodyPr>
          <a:lstStyle/>
          <a:p>
            <a:pPr eaLnBrk="1" hangingPunct="1">
              <a:defRPr/>
            </a:pPr>
            <a:r>
              <a:rPr lang="en-US" sz="2400" dirty="0">
                <a:solidFill>
                  <a:srgbClr val="FFFF00"/>
                </a:solidFill>
                <a:latin typeface="+mj-lt"/>
                <a:ea typeface="ＭＳ Ｐゴシック" charset="0"/>
                <a:cs typeface="ＭＳ Ｐゴシック" charset="0"/>
              </a:rPr>
              <a:t>Point by Point RF Ablation</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itle 1"/>
          <p:cNvSpPr>
            <a:spLocks noGrp="1"/>
          </p:cNvSpPr>
          <p:nvPr>
            <p:ph type="title"/>
          </p:nvPr>
        </p:nvSpPr>
        <p:spPr>
          <a:xfrm>
            <a:off x="179388" y="260350"/>
            <a:ext cx="8964612" cy="990600"/>
          </a:xfrm>
        </p:spPr>
        <p:txBody>
          <a:bodyPr/>
          <a:lstStyle/>
          <a:p>
            <a:pPr algn="l" eaLnBrk="1" hangingPunct="1">
              <a:defRPr/>
            </a:pPr>
            <a:r>
              <a:rPr lang="en-US" sz="2800" b="1" dirty="0" err="1">
                <a:solidFill>
                  <a:schemeClr val="tx1">
                    <a:lumMod val="85000"/>
                  </a:schemeClr>
                </a:solidFill>
                <a:cs typeface="Arial" charset="0"/>
              </a:rPr>
              <a:t>Kuck</a:t>
            </a:r>
            <a:r>
              <a:rPr lang="en-US" sz="2800" b="1" dirty="0">
                <a:solidFill>
                  <a:schemeClr val="tx1">
                    <a:lumMod val="85000"/>
                  </a:schemeClr>
                </a:solidFill>
                <a:cs typeface="Arial" charset="0"/>
              </a:rPr>
              <a:t>: 5 year follow up</a:t>
            </a:r>
            <a:br>
              <a:rPr lang="en-US" sz="2800" b="1" dirty="0">
                <a:solidFill>
                  <a:schemeClr val="tx1">
                    <a:lumMod val="85000"/>
                  </a:schemeClr>
                </a:solidFill>
                <a:cs typeface="Arial" charset="0"/>
              </a:rPr>
            </a:br>
            <a:r>
              <a:rPr lang="en-US" sz="2800" b="1" dirty="0">
                <a:solidFill>
                  <a:srgbClr val="FF1718"/>
                </a:solidFill>
                <a:cs typeface="Arial" charset="0"/>
              </a:rPr>
              <a:t>Long Standing Persistent  AF Ablation (Most severe group)</a:t>
            </a:r>
          </a:p>
        </p:txBody>
      </p:sp>
      <p:sp>
        <p:nvSpPr>
          <p:cNvPr id="214018" name="Content Placeholder 2"/>
          <p:cNvSpPr>
            <a:spLocks noGrp="1"/>
          </p:cNvSpPr>
          <p:nvPr>
            <p:ph idx="1"/>
          </p:nvPr>
        </p:nvSpPr>
        <p:spPr>
          <a:xfrm>
            <a:off x="381000" y="1241425"/>
            <a:ext cx="8458200" cy="1881188"/>
          </a:xfrm>
        </p:spPr>
        <p:txBody>
          <a:bodyPr/>
          <a:lstStyle/>
          <a:p>
            <a:pPr eaLnBrk="1" hangingPunct="1"/>
            <a:r>
              <a:rPr lang="en-US" altLang="en-US" sz="2400">
                <a:solidFill>
                  <a:srgbClr val="FFFFFF"/>
                </a:solidFill>
                <a:latin typeface="Arial" charset="0"/>
                <a:ea typeface="ＭＳ Ｐゴシック" charset="-128"/>
              </a:rPr>
              <a:t>202 pts Persistent AF with continuous AF for 49±44 months (median 36 months)</a:t>
            </a:r>
          </a:p>
          <a:p>
            <a:pPr eaLnBrk="1" hangingPunct="1"/>
            <a:r>
              <a:rPr lang="en-US" altLang="en-US" sz="2400">
                <a:solidFill>
                  <a:srgbClr val="FFFFFF"/>
                </a:solidFill>
                <a:latin typeface="Arial" charset="0"/>
                <a:ea typeface="ＭＳ Ｐゴシック" charset="-128"/>
              </a:rPr>
              <a:t>PVI only at first ablation, PVI + Linear lesions and/or CFAE at subsequent ablations – Median 2 ablations (Range 1-5)</a:t>
            </a:r>
          </a:p>
          <a:p>
            <a:pPr eaLnBrk="1" hangingPunct="1"/>
            <a:r>
              <a:rPr lang="en-US" altLang="en-US" sz="2400">
                <a:solidFill>
                  <a:srgbClr val="FFFFFF"/>
                </a:solidFill>
                <a:latin typeface="Arial" charset="0"/>
                <a:ea typeface="ＭＳ Ｐゴシック" charset="-128"/>
              </a:rPr>
              <a:t>Complications : 4.7% of procedures</a:t>
            </a:r>
          </a:p>
        </p:txBody>
      </p:sp>
      <p:pic>
        <p:nvPicPr>
          <p:cNvPr id="2140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3495675"/>
            <a:ext cx="41306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43550" y="3740150"/>
            <a:ext cx="3429000" cy="2832100"/>
          </a:xfrm>
          <a:prstGeom prst="rect">
            <a:avLst/>
          </a:prstGeom>
        </p:spPr>
        <p:txBody>
          <a:bodyPr>
            <a:spAutoFit/>
          </a:bodyPr>
          <a:lstStyle/>
          <a:p>
            <a:pPr defTabSz="457200" eaLnBrk="1" fontAlgn="auto" hangingPunct="1">
              <a:spcBef>
                <a:spcPts val="0"/>
              </a:spcBef>
              <a:spcAft>
                <a:spcPts val="0"/>
              </a:spcAft>
              <a:defRPr/>
            </a:pPr>
            <a:r>
              <a:rPr lang="en-US" sz="2000" dirty="0">
                <a:solidFill>
                  <a:srgbClr val="FFFFFF"/>
                </a:solidFill>
                <a:latin typeface="Arial"/>
                <a:ea typeface="+mn-ea"/>
                <a:cs typeface="Arial"/>
              </a:rPr>
              <a:t>At 5 years of follow up success rate 20% from 1 procedure, 45% from multiple procedures. </a:t>
            </a:r>
          </a:p>
          <a:p>
            <a:pPr defTabSz="457200" eaLnBrk="1" fontAlgn="auto" hangingPunct="1">
              <a:spcBef>
                <a:spcPts val="0"/>
              </a:spcBef>
              <a:spcAft>
                <a:spcPts val="0"/>
              </a:spcAft>
              <a:defRPr/>
            </a:pPr>
            <a:endParaRPr lang="en-US" sz="2000" dirty="0">
              <a:solidFill>
                <a:srgbClr val="FFFFFF"/>
              </a:solidFill>
              <a:latin typeface="Arial"/>
              <a:ea typeface="+mn-ea"/>
              <a:cs typeface="Arial"/>
            </a:endParaRPr>
          </a:p>
          <a:p>
            <a:pPr defTabSz="457200" eaLnBrk="1" fontAlgn="auto" hangingPunct="1">
              <a:spcBef>
                <a:spcPts val="0"/>
              </a:spcBef>
              <a:spcAft>
                <a:spcPts val="0"/>
              </a:spcAft>
              <a:defRPr/>
            </a:pPr>
            <a:r>
              <a:rPr lang="en-US" sz="2000" dirty="0">
                <a:solidFill>
                  <a:srgbClr val="FF0000"/>
                </a:solidFill>
                <a:latin typeface="Arial"/>
                <a:ea typeface="+mn-ea"/>
                <a:cs typeface="Arial"/>
              </a:rPr>
              <a:t>Total AF duration -  &lt; 2yrs versus &gt; 2yrs</a:t>
            </a:r>
          </a:p>
          <a:p>
            <a:pPr defTabSz="457200" eaLnBrk="1" fontAlgn="auto" hangingPunct="1">
              <a:spcBef>
                <a:spcPts val="0"/>
              </a:spcBef>
              <a:spcAft>
                <a:spcPts val="0"/>
              </a:spcAft>
              <a:defRPr/>
            </a:pPr>
            <a:r>
              <a:rPr lang="en-US" sz="2000" dirty="0">
                <a:solidFill>
                  <a:srgbClr val="FF0000"/>
                </a:solidFill>
                <a:latin typeface="Arial"/>
                <a:ea typeface="+mn-ea"/>
                <a:cs typeface="Arial"/>
              </a:rPr>
              <a:t>76.5% vs. 42.2% (p = 0.033)</a:t>
            </a:r>
          </a:p>
          <a:p>
            <a:pPr defTabSz="457200" eaLnBrk="1" fontAlgn="auto" hangingPunct="1">
              <a:spcBef>
                <a:spcPts val="0"/>
              </a:spcBef>
              <a:spcAft>
                <a:spcPts val="0"/>
              </a:spcAft>
              <a:defRPr/>
            </a:pPr>
            <a:endParaRPr lang="en-US" sz="1800" dirty="0">
              <a:solidFill>
                <a:srgbClr val="FFFFFF"/>
              </a:solidFill>
              <a:latin typeface="Arial"/>
              <a:ea typeface="+mn-ea"/>
              <a:cs typeface="Arial"/>
            </a:endParaRPr>
          </a:p>
        </p:txBody>
      </p:sp>
      <p:sp>
        <p:nvSpPr>
          <p:cNvPr id="6" name="Rectangle 5"/>
          <p:cNvSpPr/>
          <p:nvPr/>
        </p:nvSpPr>
        <p:spPr>
          <a:xfrm>
            <a:off x="4405313" y="282575"/>
            <a:ext cx="4433887" cy="369888"/>
          </a:xfrm>
          <a:prstGeom prst="rect">
            <a:avLst/>
          </a:prstGeom>
        </p:spPr>
        <p:txBody>
          <a:bodyPr>
            <a:spAutoFit/>
          </a:bodyPr>
          <a:lstStyle/>
          <a:p>
            <a:pPr defTabSz="457200" eaLnBrk="1" fontAlgn="auto" hangingPunct="1">
              <a:spcBef>
                <a:spcPts val="0"/>
              </a:spcBef>
              <a:spcAft>
                <a:spcPts val="0"/>
              </a:spcAft>
              <a:defRPr/>
            </a:pPr>
            <a:r>
              <a:rPr lang="sk-SK" sz="1800" dirty="0">
                <a:solidFill>
                  <a:prstClr val="white"/>
                </a:solidFill>
                <a:latin typeface="Calibri"/>
                <a:ea typeface="+mn-ea"/>
              </a:rPr>
              <a:t>J Am Coll Cardiol. 2012 Nov 6;60(19):1921-9</a:t>
            </a:r>
            <a:endParaRPr lang="en-US" sz="1800" dirty="0">
              <a:solidFill>
                <a:prstClr val="white"/>
              </a:solidFill>
              <a:latin typeface="Calibri"/>
              <a:ea typeface="+mn-ea"/>
            </a:endParaRPr>
          </a:p>
        </p:txBody>
      </p:sp>
      <p:sp>
        <p:nvSpPr>
          <p:cNvPr id="2" name="TextBox 1">
            <a:extLst>
              <a:ext uri="{FF2B5EF4-FFF2-40B4-BE49-F238E27FC236}">
                <a16:creationId xmlns:a16="http://schemas.microsoft.com/office/drawing/2014/main" id="{6664CF09-3043-14F7-FBB2-F33D6ED0DBDD}"/>
              </a:ext>
            </a:extLst>
          </p:cNvPr>
          <p:cNvSpPr txBox="1"/>
          <p:nvPr/>
        </p:nvSpPr>
        <p:spPr>
          <a:xfrm>
            <a:off x="2262971" y="3642023"/>
            <a:ext cx="3347814" cy="923330"/>
          </a:xfrm>
          <a:prstGeom prst="rect">
            <a:avLst/>
          </a:prstGeom>
          <a:noFill/>
        </p:spPr>
        <p:txBody>
          <a:bodyPr wrap="square" rtlCol="0">
            <a:spAutoFit/>
          </a:bodyPr>
          <a:lstStyle/>
          <a:p>
            <a:r>
              <a:rPr lang="en-US" sz="1800" dirty="0">
                <a:solidFill>
                  <a:srgbClr val="FF0000"/>
                </a:solidFill>
              </a:rPr>
              <a:t>The Longer AF is present</a:t>
            </a:r>
          </a:p>
          <a:p>
            <a:r>
              <a:rPr lang="en-US" sz="1800" dirty="0">
                <a:solidFill>
                  <a:srgbClr val="FF0000"/>
                </a:solidFill>
              </a:rPr>
              <a:t>the worse the results from Ablation</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C145C"/>
        </a:solidFill>
        <a:effectLst/>
      </p:bgPr>
    </p:bg>
    <p:spTree>
      <p:nvGrpSpPr>
        <p:cNvPr id="1" name="">
          <a:extLst>
            <a:ext uri="{FF2B5EF4-FFF2-40B4-BE49-F238E27FC236}">
              <a16:creationId xmlns:a16="http://schemas.microsoft.com/office/drawing/2014/main" id="{047FED40-A524-A9CC-3C85-B4BB407F7497}"/>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4C8E546-7F2E-1C60-3147-AE9C4234FE6D}"/>
              </a:ext>
            </a:extLst>
          </p:cNvPr>
          <p:cNvSpPr txBox="1">
            <a:spLocks/>
          </p:cNvSpPr>
          <p:nvPr/>
        </p:nvSpPr>
        <p:spPr>
          <a:xfrm>
            <a:off x="0" y="857250"/>
            <a:ext cx="9144000" cy="4337596"/>
          </a:xfrm>
          <a:prstGeom prst="rect">
            <a:avLst/>
          </a:prstGeom>
          <a:solidFill>
            <a:srgbClr val="7E0018">
              <a:alpha val="87451"/>
            </a:srgbClr>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8A7B2D5B-A082-A7FB-53F9-0CB34E82BF73}"/>
              </a:ext>
            </a:extLst>
          </p:cNvPr>
          <p:cNvPicPr>
            <a:picLocks noChangeAspect="1"/>
          </p:cNvPicPr>
          <p:nvPr/>
        </p:nvPicPr>
        <p:blipFill>
          <a:blip r:embed="rId2"/>
          <a:stretch>
            <a:fillRect/>
          </a:stretch>
        </p:blipFill>
        <p:spPr>
          <a:xfrm>
            <a:off x="4244026" y="1761103"/>
            <a:ext cx="640730" cy="487625"/>
          </a:xfrm>
          <a:prstGeom prst="rect">
            <a:avLst/>
          </a:prstGeom>
        </p:spPr>
      </p:pic>
      <p:pic>
        <p:nvPicPr>
          <p:cNvPr id="2" name="Picture 1">
            <a:extLst>
              <a:ext uri="{FF2B5EF4-FFF2-40B4-BE49-F238E27FC236}">
                <a16:creationId xmlns:a16="http://schemas.microsoft.com/office/drawing/2014/main" id="{4D4C6210-D9A5-92B7-650B-F5E8042F75E4}"/>
              </a:ext>
            </a:extLst>
          </p:cNvPr>
          <p:cNvPicPr>
            <a:picLocks noChangeAspect="1"/>
          </p:cNvPicPr>
          <p:nvPr/>
        </p:nvPicPr>
        <p:blipFill>
          <a:blip r:embed="rId3"/>
          <a:stretch>
            <a:fillRect/>
          </a:stretch>
        </p:blipFill>
        <p:spPr>
          <a:xfrm>
            <a:off x="4731027" y="1016526"/>
            <a:ext cx="4217704" cy="4019043"/>
          </a:xfrm>
          <a:prstGeom prst="rect">
            <a:avLst/>
          </a:prstGeom>
        </p:spPr>
      </p:pic>
      <p:pic>
        <p:nvPicPr>
          <p:cNvPr id="8" name="Picture 7">
            <a:extLst>
              <a:ext uri="{FF2B5EF4-FFF2-40B4-BE49-F238E27FC236}">
                <a16:creationId xmlns:a16="http://schemas.microsoft.com/office/drawing/2014/main" id="{58E0AF31-D464-46E6-2FA7-1FA12087AF18}"/>
              </a:ext>
            </a:extLst>
          </p:cNvPr>
          <p:cNvPicPr>
            <a:picLocks noChangeAspect="1"/>
          </p:cNvPicPr>
          <p:nvPr/>
        </p:nvPicPr>
        <p:blipFill>
          <a:blip r:embed="rId4"/>
          <a:stretch>
            <a:fillRect/>
          </a:stretch>
        </p:blipFill>
        <p:spPr>
          <a:xfrm>
            <a:off x="4244025" y="2167925"/>
            <a:ext cx="487001" cy="348440"/>
          </a:xfrm>
          <a:prstGeom prst="rect">
            <a:avLst/>
          </a:prstGeom>
        </p:spPr>
      </p:pic>
      <p:pic>
        <p:nvPicPr>
          <p:cNvPr id="9" name="Picture 8">
            <a:extLst>
              <a:ext uri="{FF2B5EF4-FFF2-40B4-BE49-F238E27FC236}">
                <a16:creationId xmlns:a16="http://schemas.microsoft.com/office/drawing/2014/main" id="{B5C7B362-875A-A56B-F880-C6E14D40BCE2}"/>
              </a:ext>
            </a:extLst>
          </p:cNvPr>
          <p:cNvPicPr>
            <a:picLocks noChangeAspect="1"/>
          </p:cNvPicPr>
          <p:nvPr/>
        </p:nvPicPr>
        <p:blipFill>
          <a:blip r:embed="rId5"/>
          <a:stretch>
            <a:fillRect/>
          </a:stretch>
        </p:blipFill>
        <p:spPr>
          <a:xfrm>
            <a:off x="4431397" y="2516365"/>
            <a:ext cx="299630" cy="365293"/>
          </a:xfrm>
          <a:prstGeom prst="rect">
            <a:avLst/>
          </a:prstGeom>
        </p:spPr>
      </p:pic>
      <p:sp>
        <p:nvSpPr>
          <p:cNvPr id="10" name="Rectangle 9">
            <a:extLst>
              <a:ext uri="{FF2B5EF4-FFF2-40B4-BE49-F238E27FC236}">
                <a16:creationId xmlns:a16="http://schemas.microsoft.com/office/drawing/2014/main" id="{AE0C9174-D7D5-9B99-727F-DD3FC999BD91}"/>
              </a:ext>
            </a:extLst>
          </p:cNvPr>
          <p:cNvSpPr/>
          <p:nvPr/>
        </p:nvSpPr>
        <p:spPr>
          <a:xfrm>
            <a:off x="4004736" y="1761103"/>
            <a:ext cx="397565" cy="774167"/>
          </a:xfrm>
          <a:prstGeom prst="rect">
            <a:avLst/>
          </a:prstGeom>
          <a:solidFill>
            <a:srgbClr val="8F1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EF6339AA-F394-D0B2-4F44-ABCE5C2126CD}"/>
              </a:ext>
            </a:extLst>
          </p:cNvPr>
          <p:cNvPicPr>
            <a:picLocks noChangeAspect="1"/>
          </p:cNvPicPr>
          <p:nvPr/>
        </p:nvPicPr>
        <p:blipFill>
          <a:blip r:embed="rId6"/>
          <a:stretch>
            <a:fillRect/>
          </a:stretch>
        </p:blipFill>
        <p:spPr>
          <a:xfrm>
            <a:off x="4398063" y="1407251"/>
            <a:ext cx="366297" cy="416541"/>
          </a:xfrm>
          <a:prstGeom prst="rect">
            <a:avLst/>
          </a:prstGeom>
        </p:spPr>
      </p:pic>
      <p:pic>
        <p:nvPicPr>
          <p:cNvPr id="11" name="Picture 10">
            <a:extLst>
              <a:ext uri="{FF2B5EF4-FFF2-40B4-BE49-F238E27FC236}">
                <a16:creationId xmlns:a16="http://schemas.microsoft.com/office/drawing/2014/main" id="{C4BB8886-B2CA-A1D9-D695-B0A948588076}"/>
              </a:ext>
            </a:extLst>
          </p:cNvPr>
          <p:cNvPicPr>
            <a:picLocks noChangeAspect="1"/>
          </p:cNvPicPr>
          <p:nvPr/>
        </p:nvPicPr>
        <p:blipFill>
          <a:blip r:embed="rId7"/>
          <a:stretch>
            <a:fillRect/>
          </a:stretch>
        </p:blipFill>
        <p:spPr>
          <a:xfrm>
            <a:off x="4004735" y="2860498"/>
            <a:ext cx="765699" cy="568502"/>
          </a:xfrm>
          <a:prstGeom prst="rect">
            <a:avLst/>
          </a:prstGeom>
        </p:spPr>
      </p:pic>
      <p:pic>
        <p:nvPicPr>
          <p:cNvPr id="12" name="Picture 11">
            <a:extLst>
              <a:ext uri="{FF2B5EF4-FFF2-40B4-BE49-F238E27FC236}">
                <a16:creationId xmlns:a16="http://schemas.microsoft.com/office/drawing/2014/main" id="{0CCA4C3E-8063-8366-8C65-82609CFE3AEF}"/>
              </a:ext>
            </a:extLst>
          </p:cNvPr>
          <p:cNvPicPr>
            <a:picLocks noChangeAspect="1"/>
          </p:cNvPicPr>
          <p:nvPr/>
        </p:nvPicPr>
        <p:blipFill>
          <a:blip r:embed="rId8"/>
          <a:stretch>
            <a:fillRect/>
          </a:stretch>
        </p:blipFill>
        <p:spPr>
          <a:xfrm>
            <a:off x="4004736" y="3429000"/>
            <a:ext cx="726290" cy="372352"/>
          </a:xfrm>
          <a:prstGeom prst="rect">
            <a:avLst/>
          </a:prstGeom>
        </p:spPr>
      </p:pic>
      <p:pic>
        <p:nvPicPr>
          <p:cNvPr id="13" name="Picture 12">
            <a:extLst>
              <a:ext uri="{FF2B5EF4-FFF2-40B4-BE49-F238E27FC236}">
                <a16:creationId xmlns:a16="http://schemas.microsoft.com/office/drawing/2014/main" id="{A9C4906A-F8FC-987E-9E58-A42C9AA37F83}"/>
              </a:ext>
            </a:extLst>
          </p:cNvPr>
          <p:cNvPicPr>
            <a:picLocks noChangeAspect="1"/>
          </p:cNvPicPr>
          <p:nvPr/>
        </p:nvPicPr>
        <p:blipFill>
          <a:blip r:embed="rId9"/>
          <a:stretch>
            <a:fillRect/>
          </a:stretch>
        </p:blipFill>
        <p:spPr>
          <a:xfrm>
            <a:off x="4004735" y="3801351"/>
            <a:ext cx="765699" cy="558861"/>
          </a:xfrm>
          <a:prstGeom prst="rect">
            <a:avLst/>
          </a:prstGeom>
        </p:spPr>
      </p:pic>
      <p:pic>
        <p:nvPicPr>
          <p:cNvPr id="14" name="Picture 13">
            <a:extLst>
              <a:ext uri="{FF2B5EF4-FFF2-40B4-BE49-F238E27FC236}">
                <a16:creationId xmlns:a16="http://schemas.microsoft.com/office/drawing/2014/main" id="{5AD35501-3FA1-3212-B848-EF5D3DDE2D51}"/>
              </a:ext>
            </a:extLst>
          </p:cNvPr>
          <p:cNvPicPr>
            <a:picLocks noChangeAspect="1"/>
          </p:cNvPicPr>
          <p:nvPr/>
        </p:nvPicPr>
        <p:blipFill>
          <a:blip r:embed="rId10"/>
          <a:stretch>
            <a:fillRect/>
          </a:stretch>
        </p:blipFill>
        <p:spPr>
          <a:xfrm>
            <a:off x="4004736" y="4356648"/>
            <a:ext cx="781966" cy="487625"/>
          </a:xfrm>
          <a:prstGeom prst="rect">
            <a:avLst/>
          </a:prstGeom>
        </p:spPr>
      </p:pic>
      <p:sp>
        <p:nvSpPr>
          <p:cNvPr id="15" name="Rectangle 14">
            <a:extLst>
              <a:ext uri="{FF2B5EF4-FFF2-40B4-BE49-F238E27FC236}">
                <a16:creationId xmlns:a16="http://schemas.microsoft.com/office/drawing/2014/main" id="{0DCF6000-E190-A189-2DD6-88DDB5CE927F}"/>
              </a:ext>
            </a:extLst>
          </p:cNvPr>
          <p:cNvSpPr/>
          <p:nvPr/>
        </p:nvSpPr>
        <p:spPr>
          <a:xfrm>
            <a:off x="4402300" y="2174938"/>
            <a:ext cx="73925" cy="7108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6" name="Picture 15">
            <a:extLst>
              <a:ext uri="{FF2B5EF4-FFF2-40B4-BE49-F238E27FC236}">
                <a16:creationId xmlns:a16="http://schemas.microsoft.com/office/drawing/2014/main" id="{493D31E9-3AFA-BF5A-A256-9EF24450F1AD}"/>
              </a:ext>
            </a:extLst>
          </p:cNvPr>
          <p:cNvPicPr>
            <a:picLocks noChangeAspect="1"/>
          </p:cNvPicPr>
          <p:nvPr/>
        </p:nvPicPr>
        <p:blipFill>
          <a:blip r:embed="rId11"/>
          <a:stretch>
            <a:fillRect/>
          </a:stretch>
        </p:blipFill>
        <p:spPr>
          <a:xfrm>
            <a:off x="820612" y="984654"/>
            <a:ext cx="3085658" cy="1886417"/>
          </a:xfrm>
          <a:prstGeom prst="rect">
            <a:avLst/>
          </a:prstGeom>
        </p:spPr>
      </p:pic>
      <p:sp>
        <p:nvSpPr>
          <p:cNvPr id="17" name="TextBox 16">
            <a:extLst>
              <a:ext uri="{FF2B5EF4-FFF2-40B4-BE49-F238E27FC236}">
                <a16:creationId xmlns:a16="http://schemas.microsoft.com/office/drawing/2014/main" id="{D0A33F56-9D99-65B2-C0CA-CBD6DCF1D433}"/>
              </a:ext>
            </a:extLst>
          </p:cNvPr>
          <p:cNvSpPr txBox="1"/>
          <p:nvPr/>
        </p:nvSpPr>
        <p:spPr>
          <a:xfrm>
            <a:off x="1942989" y="2951640"/>
            <a:ext cx="1978427" cy="738664"/>
          </a:xfrm>
          <a:prstGeom prst="rect">
            <a:avLst/>
          </a:prstGeom>
          <a:noFill/>
        </p:spPr>
        <p:txBody>
          <a:bodyPr wrap="none" rtlCol="0">
            <a:spAutoFit/>
          </a:bodyPr>
          <a:lstStyle/>
          <a:p>
            <a:pPr algn="ctr" defTabSz="685800" eaLnBrk="1" fontAlgn="auto" hangingPunct="1">
              <a:spcBef>
                <a:spcPts val="0"/>
              </a:spcBef>
              <a:spcAft>
                <a:spcPts val="0"/>
              </a:spcAft>
            </a:pPr>
            <a:r>
              <a:rPr lang="en-US" sz="2100" dirty="0">
                <a:solidFill>
                  <a:prstClr val="white"/>
                </a:solidFill>
                <a:latin typeface="Arial" panose="020B0604020202020204" pitchFamily="34" charset="0"/>
                <a:ea typeface="+mn-ea"/>
                <a:cs typeface="Arial" panose="020B0604020202020204" pitchFamily="34" charset="0"/>
              </a:rPr>
              <a:t>Personal ECG </a:t>
            </a:r>
          </a:p>
          <a:p>
            <a:pPr algn="ctr" defTabSz="685800" eaLnBrk="1" fontAlgn="auto" hangingPunct="1">
              <a:spcBef>
                <a:spcPts val="0"/>
              </a:spcBef>
              <a:spcAft>
                <a:spcPts val="0"/>
              </a:spcAft>
            </a:pPr>
            <a:r>
              <a:rPr lang="en-US" sz="2100" dirty="0">
                <a:solidFill>
                  <a:prstClr val="white"/>
                </a:solidFill>
                <a:latin typeface="Arial" panose="020B0604020202020204" pitchFamily="34" charset="0"/>
                <a:ea typeface="+mn-ea"/>
                <a:cs typeface="Arial" panose="020B0604020202020204" pitchFamily="34" charset="0"/>
              </a:rPr>
              <a:t>Recorders</a:t>
            </a:r>
          </a:p>
        </p:txBody>
      </p:sp>
      <p:sp>
        <p:nvSpPr>
          <p:cNvPr id="19" name="TextBox 18">
            <a:extLst>
              <a:ext uri="{FF2B5EF4-FFF2-40B4-BE49-F238E27FC236}">
                <a16:creationId xmlns:a16="http://schemas.microsoft.com/office/drawing/2014/main" id="{4914604E-86D1-20C5-AF8F-B5A1F5614364}"/>
              </a:ext>
            </a:extLst>
          </p:cNvPr>
          <p:cNvSpPr txBox="1"/>
          <p:nvPr/>
        </p:nvSpPr>
        <p:spPr>
          <a:xfrm>
            <a:off x="779509" y="3673460"/>
            <a:ext cx="3287445" cy="1454244"/>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white"/>
                </a:solidFill>
                <a:latin typeface="Arial" panose="020B0604020202020204" pitchFamily="34" charset="0"/>
                <a:ea typeface="+mn-ea"/>
                <a:cs typeface="Arial" panose="020B0604020202020204" pitchFamily="34" charset="0"/>
              </a:rPr>
              <a:t>Ability to capture brief arrhythmias</a:t>
            </a:r>
          </a:p>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white"/>
                </a:solidFill>
                <a:latin typeface="Arial" panose="020B0604020202020204" pitchFamily="34" charset="0"/>
                <a:ea typeface="+mn-ea"/>
                <a:cs typeface="Arial" panose="020B0604020202020204" pitchFamily="34" charset="0"/>
              </a:rPr>
              <a:t>Monitoring of arrhythmia recurrence</a:t>
            </a:r>
          </a:p>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white"/>
                </a:solidFill>
                <a:latin typeface="Arial" panose="020B0604020202020204" pitchFamily="34" charset="0"/>
                <a:ea typeface="+mn-ea"/>
                <a:cs typeface="Arial" panose="020B0604020202020204" pitchFamily="34" charset="0"/>
              </a:rPr>
              <a:t>Transmit to physician as email attachment</a:t>
            </a:r>
          </a:p>
          <a:p>
            <a:pPr marL="214313" indent="-214313" defTabSz="685800" eaLnBrk="1" fontAlgn="auto" hangingPunct="1">
              <a:spcBef>
                <a:spcPts val="0"/>
              </a:spcBef>
              <a:spcAft>
                <a:spcPts val="0"/>
              </a:spcAft>
              <a:buFont typeface="Arial" panose="020B0604020202020204" pitchFamily="34" charset="0"/>
              <a:buChar char="•"/>
            </a:pPr>
            <a:endParaRPr lang="en-US" sz="1350" dirty="0">
              <a:solidFill>
                <a:prstClr val="white"/>
              </a:solidFill>
              <a:latin typeface="Calibri" panose="020F0502020204030204"/>
              <a:ea typeface="+mn-ea"/>
            </a:endParaRPr>
          </a:p>
        </p:txBody>
      </p:sp>
      <p:pic>
        <p:nvPicPr>
          <p:cNvPr id="20" name="Picture 19">
            <a:extLst>
              <a:ext uri="{FF2B5EF4-FFF2-40B4-BE49-F238E27FC236}">
                <a16:creationId xmlns:a16="http://schemas.microsoft.com/office/drawing/2014/main" id="{83020C8A-0011-3D5A-70BD-C0714CA31543}"/>
              </a:ext>
            </a:extLst>
          </p:cNvPr>
          <p:cNvPicPr>
            <a:picLocks noChangeAspect="1"/>
          </p:cNvPicPr>
          <p:nvPr/>
        </p:nvPicPr>
        <p:blipFill>
          <a:blip r:embed="rId12"/>
          <a:stretch>
            <a:fillRect/>
          </a:stretch>
        </p:blipFill>
        <p:spPr>
          <a:xfrm>
            <a:off x="195270" y="2528563"/>
            <a:ext cx="1751389" cy="994970"/>
          </a:xfrm>
          <a:prstGeom prst="rect">
            <a:avLst/>
          </a:prstGeom>
        </p:spPr>
      </p:pic>
      <p:sp>
        <p:nvSpPr>
          <p:cNvPr id="21" name="TextBox 20">
            <a:extLst>
              <a:ext uri="{FF2B5EF4-FFF2-40B4-BE49-F238E27FC236}">
                <a16:creationId xmlns:a16="http://schemas.microsoft.com/office/drawing/2014/main" id="{E8C1FCDB-E00B-1665-0932-41947B36D193}"/>
              </a:ext>
            </a:extLst>
          </p:cNvPr>
          <p:cNvSpPr txBox="1"/>
          <p:nvPr/>
        </p:nvSpPr>
        <p:spPr>
          <a:xfrm>
            <a:off x="820612" y="2587903"/>
            <a:ext cx="785793" cy="219291"/>
          </a:xfrm>
          <a:prstGeom prst="rect">
            <a:avLst/>
          </a:prstGeom>
          <a:noFill/>
        </p:spPr>
        <p:txBody>
          <a:bodyPr wrap="none" rtlCol="0">
            <a:spAutoFit/>
          </a:bodyPr>
          <a:lstStyle/>
          <a:p>
            <a:pPr defTabSz="685800" eaLnBrk="1" fontAlgn="auto" hangingPunct="1">
              <a:spcBef>
                <a:spcPts val="0"/>
              </a:spcBef>
              <a:spcAft>
                <a:spcPts val="0"/>
              </a:spcAft>
            </a:pPr>
            <a:r>
              <a:rPr lang="en-US" sz="825" dirty="0">
                <a:solidFill>
                  <a:prstClr val="black"/>
                </a:solidFill>
                <a:latin typeface="Arial" panose="020B0604020202020204" pitchFamily="34" charset="0"/>
                <a:ea typeface="+mn-ea"/>
                <a:cs typeface="Arial" panose="020B0604020202020204" pitchFamily="34" charset="0"/>
              </a:rPr>
              <a:t>Apple Watch</a:t>
            </a:r>
          </a:p>
        </p:txBody>
      </p:sp>
      <p:sp>
        <p:nvSpPr>
          <p:cNvPr id="22" name="TextBox 21">
            <a:extLst>
              <a:ext uri="{FF2B5EF4-FFF2-40B4-BE49-F238E27FC236}">
                <a16:creationId xmlns:a16="http://schemas.microsoft.com/office/drawing/2014/main" id="{D768EA81-6DC3-9BCC-45FE-621B2FBEB2F6}"/>
              </a:ext>
            </a:extLst>
          </p:cNvPr>
          <p:cNvSpPr txBox="1"/>
          <p:nvPr/>
        </p:nvSpPr>
        <p:spPr>
          <a:xfrm>
            <a:off x="2636148" y="4858010"/>
            <a:ext cx="2172390" cy="230832"/>
          </a:xfrm>
          <a:prstGeom prst="rect">
            <a:avLst/>
          </a:prstGeom>
          <a:noFill/>
        </p:spPr>
        <p:txBody>
          <a:bodyPr wrap="none" rtlCol="0">
            <a:spAutoFit/>
          </a:bodyPr>
          <a:lstStyle/>
          <a:p>
            <a:pPr defTabSz="685800" eaLnBrk="1" fontAlgn="auto" hangingPunct="1">
              <a:spcBef>
                <a:spcPts val="0"/>
              </a:spcBef>
              <a:spcAft>
                <a:spcPts val="0"/>
              </a:spcAft>
            </a:pPr>
            <a:r>
              <a:rPr lang="en-US" sz="900" dirty="0" err="1">
                <a:solidFill>
                  <a:prstClr val="white"/>
                </a:solidFill>
                <a:latin typeface="Calibri" panose="020F0502020204030204"/>
                <a:ea typeface="+mn-ea"/>
              </a:rPr>
              <a:t>Volucke</a:t>
            </a:r>
            <a:r>
              <a:rPr lang="en-US" sz="900" dirty="0">
                <a:solidFill>
                  <a:prstClr val="white"/>
                </a:solidFill>
                <a:latin typeface="Calibri" panose="020F0502020204030204"/>
                <a:ea typeface="+mn-ea"/>
              </a:rPr>
              <a:t> et al. Br J </a:t>
            </a:r>
            <a:r>
              <a:rPr lang="en-US" sz="900" dirty="0" err="1">
                <a:solidFill>
                  <a:prstClr val="white"/>
                </a:solidFill>
                <a:latin typeface="Calibri" panose="020F0502020204030204"/>
                <a:ea typeface="+mn-ea"/>
              </a:rPr>
              <a:t>Cardiol</a:t>
            </a:r>
            <a:r>
              <a:rPr lang="en-US" sz="900" dirty="0">
                <a:solidFill>
                  <a:prstClr val="white"/>
                </a:solidFill>
                <a:latin typeface="Calibri" panose="020F0502020204030204"/>
                <a:ea typeface="+mn-ea"/>
              </a:rPr>
              <a:t> 2023; 30: 128-31</a:t>
            </a:r>
          </a:p>
        </p:txBody>
      </p:sp>
      <p:sp>
        <p:nvSpPr>
          <p:cNvPr id="4" name="TextBox 3">
            <a:extLst>
              <a:ext uri="{FF2B5EF4-FFF2-40B4-BE49-F238E27FC236}">
                <a16:creationId xmlns:a16="http://schemas.microsoft.com/office/drawing/2014/main" id="{174B7786-094E-D235-8ECE-50689F868E4F}"/>
              </a:ext>
            </a:extLst>
          </p:cNvPr>
          <p:cNvSpPr txBox="1"/>
          <p:nvPr/>
        </p:nvSpPr>
        <p:spPr>
          <a:xfrm>
            <a:off x="1271833" y="204267"/>
            <a:ext cx="6600333" cy="523220"/>
          </a:xfrm>
          <a:prstGeom prst="rect">
            <a:avLst/>
          </a:prstGeom>
          <a:noFill/>
        </p:spPr>
        <p:txBody>
          <a:bodyPr wrap="none" rtlCol="0">
            <a:spAutoFit/>
          </a:bodyPr>
          <a:lstStyle/>
          <a:p>
            <a:r>
              <a:rPr lang="en-US" sz="2800" dirty="0">
                <a:solidFill>
                  <a:schemeClr val="bg1"/>
                </a:solidFill>
              </a:rPr>
              <a:t>Diagnosing AF versus Other Arrhythmias</a:t>
            </a:r>
          </a:p>
        </p:txBody>
      </p:sp>
      <p:sp>
        <p:nvSpPr>
          <p:cNvPr id="24" name="TextBox 23">
            <a:extLst>
              <a:ext uri="{FF2B5EF4-FFF2-40B4-BE49-F238E27FC236}">
                <a16:creationId xmlns:a16="http://schemas.microsoft.com/office/drawing/2014/main" id="{CDBB96C4-0639-F8B9-5FF8-EB1BCC3E2C5A}"/>
              </a:ext>
            </a:extLst>
          </p:cNvPr>
          <p:cNvSpPr txBox="1"/>
          <p:nvPr/>
        </p:nvSpPr>
        <p:spPr>
          <a:xfrm>
            <a:off x="820612" y="5318058"/>
            <a:ext cx="7535350" cy="1384995"/>
          </a:xfrm>
          <a:prstGeom prst="rect">
            <a:avLst/>
          </a:prstGeom>
          <a:noFill/>
        </p:spPr>
        <p:txBody>
          <a:bodyPr wrap="square" rtlCol="0">
            <a:spAutoFit/>
          </a:bodyPr>
          <a:lstStyle/>
          <a:p>
            <a:pPr algn="ctr"/>
            <a:r>
              <a:rPr lang="en-US" sz="2800" dirty="0">
                <a:solidFill>
                  <a:schemeClr val="bg1"/>
                </a:solidFill>
              </a:rPr>
              <a:t>Watches and Bluetooth smart phone devices allow patients to capture their ECG during symptoms to identify the arrhythmia</a:t>
            </a:r>
          </a:p>
        </p:txBody>
      </p:sp>
    </p:spTree>
    <p:extLst>
      <p:ext uri="{BB962C8B-B14F-4D97-AF65-F5344CB8AC3E}">
        <p14:creationId xmlns:p14="http://schemas.microsoft.com/office/powerpoint/2010/main" val="902169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C145C"/>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0" y="857250"/>
            <a:ext cx="9144000" cy="4337596"/>
          </a:xfrm>
          <a:prstGeom prst="rect">
            <a:avLst/>
          </a:prstGeom>
          <a:solidFill>
            <a:srgbClr val="7E0018">
              <a:alpha val="87451"/>
            </a:srgb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white"/>
              </a:solidFill>
              <a:latin typeface="Calibri" panose="020F0502020204030204"/>
            </a:endParaRPr>
          </a:p>
        </p:txBody>
      </p:sp>
      <p:sp>
        <p:nvSpPr>
          <p:cNvPr id="4" name="Rectangle 3"/>
          <p:cNvSpPr/>
          <p:nvPr/>
        </p:nvSpPr>
        <p:spPr>
          <a:xfrm>
            <a:off x="864973" y="1118767"/>
            <a:ext cx="7284308" cy="415498"/>
          </a:xfrm>
          <a:prstGeom prst="rect">
            <a:avLst/>
          </a:prstGeom>
        </p:spPr>
        <p:txBody>
          <a:bodyPr wrap="square">
            <a:spAutoFit/>
          </a:bodyPr>
          <a:lstStyle/>
          <a:p>
            <a:pPr algn="ctr" defTabSz="685800">
              <a:spcBef>
                <a:spcPct val="20000"/>
              </a:spcBef>
              <a:defRPr/>
            </a:pPr>
            <a:r>
              <a:rPr lang="en-US" sz="2100" kern="0" dirty="0">
                <a:solidFill>
                  <a:prstClr val="white"/>
                </a:solidFill>
                <a:latin typeface="Arial" panose="020B0604020202020204" pitchFamily="34" charset="0"/>
                <a:ea typeface="ＭＳ Ｐゴシック" pitchFamily="-109" charset="-128"/>
                <a:cs typeface="Arial" panose="020B0604020202020204" pitchFamily="34" charset="0"/>
              </a:rPr>
              <a:t>Recording an ECG with the </a:t>
            </a:r>
            <a:r>
              <a:rPr lang="en-US" sz="2100" kern="0" dirty="0" err="1">
                <a:solidFill>
                  <a:prstClr val="white"/>
                </a:solidFill>
                <a:latin typeface="Arial" panose="020B0604020202020204" pitchFamily="34" charset="0"/>
                <a:ea typeface="ＭＳ Ｐゴシック" pitchFamily="-109" charset="-128"/>
                <a:cs typeface="Arial" panose="020B0604020202020204" pitchFamily="34" charset="0"/>
              </a:rPr>
              <a:t>Kardia</a:t>
            </a:r>
            <a:r>
              <a:rPr lang="en-US" sz="2100" kern="0" dirty="0">
                <a:solidFill>
                  <a:prstClr val="white"/>
                </a:solidFill>
                <a:latin typeface="Arial" panose="020B0604020202020204" pitchFamily="34" charset="0"/>
                <a:ea typeface="ＭＳ Ｐゴシック" pitchFamily="-109" charset="-128"/>
                <a:cs typeface="Arial" panose="020B0604020202020204" pitchFamily="34" charset="0"/>
              </a:rPr>
              <a:t> Device</a:t>
            </a:r>
            <a:endParaRPr lang="en-GB" sz="2100" kern="0" dirty="0">
              <a:solidFill>
                <a:prstClr val="white"/>
              </a:solidFill>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7007" y="5344090"/>
            <a:ext cx="2160240" cy="575612"/>
          </a:xfrm>
          <a:prstGeom prst="rect">
            <a:avLst/>
          </a:prstGeom>
        </p:spPr>
      </p:pic>
      <p:grpSp>
        <p:nvGrpSpPr>
          <p:cNvPr id="10" name="Group 9">
            <a:extLst>
              <a:ext uri="{FF2B5EF4-FFF2-40B4-BE49-F238E27FC236}">
                <a16:creationId xmlns:a16="http://schemas.microsoft.com/office/drawing/2014/main" id="{6A821E9B-9412-9AAC-7297-9EC2F89809A8}"/>
              </a:ext>
            </a:extLst>
          </p:cNvPr>
          <p:cNvGrpSpPr/>
          <p:nvPr/>
        </p:nvGrpSpPr>
        <p:grpSpPr>
          <a:xfrm>
            <a:off x="864972" y="1511182"/>
            <a:ext cx="7930768" cy="3459827"/>
            <a:chOff x="692826" y="469761"/>
            <a:chExt cx="11034827" cy="5015251"/>
          </a:xfrm>
        </p:grpSpPr>
        <p:pic>
          <p:nvPicPr>
            <p:cNvPr id="2" name="Picture 1">
              <a:extLst>
                <a:ext uri="{FF2B5EF4-FFF2-40B4-BE49-F238E27FC236}">
                  <a16:creationId xmlns:a16="http://schemas.microsoft.com/office/drawing/2014/main" id="{1AF7BD15-36BB-65CC-54D1-BB245188DDC7}"/>
                </a:ext>
              </a:extLst>
            </p:cNvPr>
            <p:cNvPicPr>
              <a:picLocks noChangeAspect="1"/>
            </p:cNvPicPr>
            <p:nvPr/>
          </p:nvPicPr>
          <p:blipFill>
            <a:blip r:embed="rId3"/>
            <a:stretch>
              <a:fillRect/>
            </a:stretch>
          </p:blipFill>
          <p:spPr>
            <a:xfrm>
              <a:off x="4569342" y="1471836"/>
              <a:ext cx="3324918" cy="3139698"/>
            </a:xfrm>
            <a:prstGeom prst="rect">
              <a:avLst/>
            </a:prstGeom>
          </p:spPr>
        </p:pic>
        <p:pic>
          <p:nvPicPr>
            <p:cNvPr id="3" name="Picture 2">
              <a:extLst>
                <a:ext uri="{FF2B5EF4-FFF2-40B4-BE49-F238E27FC236}">
                  <a16:creationId xmlns:a16="http://schemas.microsoft.com/office/drawing/2014/main" id="{B7425252-9B03-73FA-56C0-0C575CE451F0}"/>
                </a:ext>
              </a:extLst>
            </p:cNvPr>
            <p:cNvPicPr>
              <a:picLocks noChangeAspect="1"/>
            </p:cNvPicPr>
            <p:nvPr/>
          </p:nvPicPr>
          <p:blipFill>
            <a:blip r:embed="rId4"/>
            <a:stretch>
              <a:fillRect/>
            </a:stretch>
          </p:blipFill>
          <p:spPr>
            <a:xfrm>
              <a:off x="791920" y="826134"/>
              <a:ext cx="3546534" cy="1835191"/>
            </a:xfrm>
            <a:prstGeom prst="rect">
              <a:avLst/>
            </a:prstGeom>
          </p:spPr>
        </p:pic>
        <p:pic>
          <p:nvPicPr>
            <p:cNvPr id="7" name="Picture 6">
              <a:extLst>
                <a:ext uri="{FF2B5EF4-FFF2-40B4-BE49-F238E27FC236}">
                  <a16:creationId xmlns:a16="http://schemas.microsoft.com/office/drawing/2014/main" id="{73FC2CBF-AF2A-FDDC-C910-3FF36865963D}"/>
                </a:ext>
              </a:extLst>
            </p:cNvPr>
            <p:cNvPicPr>
              <a:picLocks noChangeAspect="1"/>
            </p:cNvPicPr>
            <p:nvPr/>
          </p:nvPicPr>
          <p:blipFill>
            <a:blip r:embed="rId5"/>
            <a:stretch>
              <a:fillRect/>
            </a:stretch>
          </p:blipFill>
          <p:spPr>
            <a:xfrm>
              <a:off x="8125149" y="469761"/>
              <a:ext cx="3602504" cy="5015251"/>
            </a:xfrm>
            <a:prstGeom prst="rect">
              <a:avLst/>
            </a:prstGeom>
          </p:spPr>
        </p:pic>
        <p:pic>
          <p:nvPicPr>
            <p:cNvPr id="8" name="Picture 7">
              <a:extLst>
                <a:ext uri="{FF2B5EF4-FFF2-40B4-BE49-F238E27FC236}">
                  <a16:creationId xmlns:a16="http://schemas.microsoft.com/office/drawing/2014/main" id="{0F63EEBB-0FAC-FE0A-CE5C-26CF4FB80B19}"/>
                </a:ext>
              </a:extLst>
            </p:cNvPr>
            <p:cNvPicPr>
              <a:picLocks noChangeAspect="1"/>
            </p:cNvPicPr>
            <p:nvPr/>
          </p:nvPicPr>
          <p:blipFill>
            <a:blip r:embed="rId6"/>
            <a:stretch>
              <a:fillRect/>
            </a:stretch>
          </p:blipFill>
          <p:spPr>
            <a:xfrm>
              <a:off x="2020639" y="2661325"/>
              <a:ext cx="2317815" cy="2823687"/>
            </a:xfrm>
            <a:prstGeom prst="rect">
              <a:avLst/>
            </a:prstGeom>
          </p:spPr>
        </p:pic>
        <p:pic>
          <p:nvPicPr>
            <p:cNvPr id="9" name="Picture 8" descr="Blur a blurry picture of a person&#10;&#10;Description automatically generated">
              <a:extLst>
                <a:ext uri="{FF2B5EF4-FFF2-40B4-BE49-F238E27FC236}">
                  <a16:creationId xmlns:a16="http://schemas.microsoft.com/office/drawing/2014/main" id="{A8B9DF07-BF1A-BF39-A283-2AC2701A56A2}"/>
                </a:ext>
              </a:extLst>
            </p:cNvPr>
            <p:cNvPicPr>
              <a:picLocks noChangeAspect="1"/>
            </p:cNvPicPr>
            <p:nvPr/>
          </p:nvPicPr>
          <p:blipFill>
            <a:blip r:embed="rId7"/>
            <a:stretch>
              <a:fillRect/>
            </a:stretch>
          </p:blipFill>
          <p:spPr>
            <a:xfrm>
              <a:off x="692826" y="2777512"/>
              <a:ext cx="1208365" cy="2615025"/>
            </a:xfrm>
            <a:prstGeom prst="rect">
              <a:avLst/>
            </a:prstGeom>
          </p:spPr>
        </p:pic>
      </p:grpSp>
      <p:sp>
        <p:nvSpPr>
          <p:cNvPr id="11" name="Rectangle 10">
            <a:extLst>
              <a:ext uri="{FF2B5EF4-FFF2-40B4-BE49-F238E27FC236}">
                <a16:creationId xmlns:a16="http://schemas.microsoft.com/office/drawing/2014/main" id="{BC31A80A-B0AA-9A32-57F5-327B960FF89A}"/>
              </a:ext>
            </a:extLst>
          </p:cNvPr>
          <p:cNvSpPr/>
          <p:nvPr/>
        </p:nvSpPr>
        <p:spPr>
          <a:xfrm>
            <a:off x="0" y="5194846"/>
            <a:ext cx="9144000" cy="1663154"/>
          </a:xfrm>
          <a:prstGeom prst="rect">
            <a:avLst/>
          </a:prstGeom>
          <a:solidFill>
            <a:srgbClr val="2C14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Obtaining a home ECG recording</a:t>
            </a:r>
          </a:p>
        </p:txBody>
      </p:sp>
      <p:sp>
        <p:nvSpPr>
          <p:cNvPr id="12" name="Rectangle 11">
            <a:extLst>
              <a:ext uri="{FF2B5EF4-FFF2-40B4-BE49-F238E27FC236}">
                <a16:creationId xmlns:a16="http://schemas.microsoft.com/office/drawing/2014/main" id="{9E407191-039D-FA86-366C-1032BF2B06BE}"/>
              </a:ext>
            </a:extLst>
          </p:cNvPr>
          <p:cNvSpPr/>
          <p:nvPr/>
        </p:nvSpPr>
        <p:spPr>
          <a:xfrm>
            <a:off x="0" y="0"/>
            <a:ext cx="9144000" cy="894930"/>
          </a:xfrm>
          <a:prstGeom prst="rect">
            <a:avLst/>
          </a:prstGeom>
          <a:solidFill>
            <a:srgbClr val="2C14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03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C145C"/>
        </a:solidFill>
        <a:effectLst/>
      </p:bgPr>
    </p:bg>
    <p:spTree>
      <p:nvGrpSpPr>
        <p:cNvPr id="1" name="">
          <a:extLst>
            <a:ext uri="{FF2B5EF4-FFF2-40B4-BE49-F238E27FC236}">
              <a16:creationId xmlns:a16="http://schemas.microsoft.com/office/drawing/2014/main" id="{458C68A1-D813-75E4-FAA3-113A7AF904BA}"/>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ECB3C72-2D70-2AA6-FB33-B959D8EC8912}"/>
              </a:ext>
            </a:extLst>
          </p:cNvPr>
          <p:cNvSpPr txBox="1">
            <a:spLocks/>
          </p:cNvSpPr>
          <p:nvPr/>
        </p:nvSpPr>
        <p:spPr>
          <a:xfrm>
            <a:off x="0" y="857250"/>
            <a:ext cx="9144000" cy="4337596"/>
          </a:xfrm>
          <a:prstGeom prst="rect">
            <a:avLst/>
          </a:prstGeom>
          <a:solidFill>
            <a:srgbClr val="7E0018">
              <a:alpha val="87451"/>
            </a:srgb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F7E5BFEC-E4DF-F958-86BC-E119CCD17077}"/>
              </a:ext>
            </a:extLst>
          </p:cNvPr>
          <p:cNvSpPr txBox="1">
            <a:spLocks/>
          </p:cNvSpPr>
          <p:nvPr/>
        </p:nvSpPr>
        <p:spPr>
          <a:xfrm>
            <a:off x="577373" y="920492"/>
            <a:ext cx="5608075"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3300" dirty="0">
                <a:solidFill>
                  <a:prstClr val="white"/>
                </a:solidFill>
                <a:latin typeface="Calibri Light" panose="020F0302020204030204"/>
              </a:rPr>
              <a:t>Poor v. Good Quality ECG Traces</a:t>
            </a:r>
          </a:p>
        </p:txBody>
      </p:sp>
      <p:sp>
        <p:nvSpPr>
          <p:cNvPr id="3" name="Content Placeholder 2">
            <a:extLst>
              <a:ext uri="{FF2B5EF4-FFF2-40B4-BE49-F238E27FC236}">
                <a16:creationId xmlns:a16="http://schemas.microsoft.com/office/drawing/2014/main" id="{AA07781C-C8D5-EFBE-E95A-4F9BCFF6B8C2}"/>
              </a:ext>
            </a:extLst>
          </p:cNvPr>
          <p:cNvSpPr txBox="1">
            <a:spLocks/>
          </p:cNvSpPr>
          <p:nvPr/>
        </p:nvSpPr>
        <p:spPr>
          <a:xfrm>
            <a:off x="6073873" y="1525580"/>
            <a:ext cx="2780921" cy="3200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US" sz="1800" dirty="0">
                <a:solidFill>
                  <a:prstClr val="white"/>
                </a:solidFill>
                <a:latin typeface="Calibri" panose="020F0502020204030204"/>
              </a:rPr>
              <a:t>Both feet on floor</a:t>
            </a:r>
          </a:p>
          <a:p>
            <a:pPr marL="171450" indent="-171450" defTabSz="685800" fontAlgn="auto">
              <a:spcBef>
                <a:spcPts val="750"/>
              </a:spcBef>
              <a:spcAft>
                <a:spcPts val="0"/>
              </a:spcAft>
            </a:pPr>
            <a:r>
              <a:rPr lang="en-US" sz="1800" dirty="0">
                <a:solidFill>
                  <a:prstClr val="white"/>
                </a:solidFill>
                <a:latin typeface="Calibri" panose="020F0502020204030204"/>
              </a:rPr>
              <a:t>Back and head resting on chair</a:t>
            </a:r>
          </a:p>
          <a:p>
            <a:pPr marL="171450" indent="-171450" defTabSz="685800" fontAlgn="auto">
              <a:spcBef>
                <a:spcPts val="750"/>
              </a:spcBef>
              <a:spcAft>
                <a:spcPts val="0"/>
              </a:spcAft>
            </a:pPr>
            <a:r>
              <a:rPr lang="en-US" sz="1800" dirty="0">
                <a:solidFill>
                  <a:prstClr val="white"/>
                </a:solidFill>
                <a:latin typeface="Calibri" panose="020F0502020204030204"/>
              </a:rPr>
              <a:t>Forearms resting on table or lap</a:t>
            </a:r>
          </a:p>
          <a:p>
            <a:pPr marL="171450" indent="-171450" defTabSz="685800" fontAlgn="auto">
              <a:spcBef>
                <a:spcPts val="750"/>
              </a:spcBef>
              <a:spcAft>
                <a:spcPts val="0"/>
              </a:spcAft>
            </a:pPr>
            <a:r>
              <a:rPr lang="en-US" sz="1800" dirty="0">
                <a:solidFill>
                  <a:prstClr val="white"/>
                </a:solidFill>
                <a:latin typeface="Calibri" panose="020F0502020204030204"/>
              </a:rPr>
              <a:t>Moistened Finger-tips / Wrist</a:t>
            </a:r>
          </a:p>
        </p:txBody>
      </p:sp>
      <p:grpSp>
        <p:nvGrpSpPr>
          <p:cNvPr id="10" name="Group 9">
            <a:extLst>
              <a:ext uri="{FF2B5EF4-FFF2-40B4-BE49-F238E27FC236}">
                <a16:creationId xmlns:a16="http://schemas.microsoft.com/office/drawing/2014/main" id="{0977F4E4-9C05-4023-BED7-BC1BD3A7B8D7}"/>
              </a:ext>
            </a:extLst>
          </p:cNvPr>
          <p:cNvGrpSpPr/>
          <p:nvPr/>
        </p:nvGrpSpPr>
        <p:grpSpPr>
          <a:xfrm>
            <a:off x="3350801" y="1609495"/>
            <a:ext cx="2442398" cy="2879174"/>
            <a:chOff x="8136194" y="2039814"/>
            <a:chExt cx="3590953" cy="4107765"/>
          </a:xfrm>
        </p:grpSpPr>
        <p:pic>
          <p:nvPicPr>
            <p:cNvPr id="11" name="Picture 10">
              <a:extLst>
                <a:ext uri="{FF2B5EF4-FFF2-40B4-BE49-F238E27FC236}">
                  <a16:creationId xmlns:a16="http://schemas.microsoft.com/office/drawing/2014/main" id="{CF5B09E6-FF4D-73DD-1905-0A5A54F56601}"/>
                </a:ext>
              </a:extLst>
            </p:cNvPr>
            <p:cNvPicPr>
              <a:picLocks noChangeAspect="1"/>
            </p:cNvPicPr>
            <p:nvPr/>
          </p:nvPicPr>
          <p:blipFill>
            <a:blip r:embed="rId2"/>
            <a:stretch>
              <a:fillRect/>
            </a:stretch>
          </p:blipFill>
          <p:spPr>
            <a:xfrm>
              <a:off x="8136194" y="2039814"/>
              <a:ext cx="3590953" cy="4107765"/>
            </a:xfrm>
            <a:prstGeom prst="rect">
              <a:avLst/>
            </a:prstGeom>
          </p:spPr>
        </p:pic>
        <p:sp>
          <p:nvSpPr>
            <p:cNvPr id="12" name="Rectangle 11">
              <a:extLst>
                <a:ext uri="{FF2B5EF4-FFF2-40B4-BE49-F238E27FC236}">
                  <a16:creationId xmlns:a16="http://schemas.microsoft.com/office/drawing/2014/main" id="{5E7CCA2D-6199-E3A2-7FE1-3941C6A010C3}"/>
                </a:ext>
              </a:extLst>
            </p:cNvPr>
            <p:cNvSpPr/>
            <p:nvPr/>
          </p:nvSpPr>
          <p:spPr bwMode="auto">
            <a:xfrm>
              <a:off x="9095014" y="2043966"/>
              <a:ext cx="362587" cy="112901"/>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defTabSz="685800" eaLnBrk="1" hangingPunct="1"/>
              <a:endParaRPr lang="en-US" sz="2100">
                <a:solidFill>
                  <a:prstClr val="black"/>
                </a:solidFill>
                <a:latin typeface="Times New Roman" pitchFamily="-107" charset="0"/>
                <a:ea typeface="+mn-ea"/>
              </a:endParaRPr>
            </a:p>
          </p:txBody>
        </p:sp>
      </p:grpSp>
      <p:sp>
        <p:nvSpPr>
          <p:cNvPr id="13" name="TextBox 12">
            <a:extLst>
              <a:ext uri="{FF2B5EF4-FFF2-40B4-BE49-F238E27FC236}">
                <a16:creationId xmlns:a16="http://schemas.microsoft.com/office/drawing/2014/main" id="{582F40BC-EBC5-824A-9D2C-B29E6BEEF759}"/>
              </a:ext>
            </a:extLst>
          </p:cNvPr>
          <p:cNvSpPr txBox="1"/>
          <p:nvPr/>
        </p:nvSpPr>
        <p:spPr>
          <a:xfrm>
            <a:off x="719299" y="4544452"/>
            <a:ext cx="5165802" cy="553998"/>
          </a:xfrm>
          <a:prstGeom prst="rect">
            <a:avLst/>
          </a:prstGeom>
          <a:noFill/>
        </p:spPr>
        <p:txBody>
          <a:bodyPr wrap="square" rtlCol="0">
            <a:spAutoFit/>
          </a:bodyPr>
          <a:lstStyle/>
          <a:p>
            <a:pPr algn="ctr" defTabSz="685800" eaLnBrk="1" fontAlgn="auto" hangingPunct="1">
              <a:spcBef>
                <a:spcPts val="0"/>
              </a:spcBef>
              <a:spcAft>
                <a:spcPts val="0"/>
              </a:spcAft>
            </a:pPr>
            <a:r>
              <a:rPr lang="en-US" sz="1500" dirty="0">
                <a:solidFill>
                  <a:prstClr val="white"/>
                </a:solidFill>
                <a:latin typeface="Arial" panose="020B0604020202020204" pitchFamily="34" charset="0"/>
                <a:ea typeface="+mn-ea"/>
                <a:cs typeface="Arial" panose="020B0604020202020204" pitchFamily="34" charset="0"/>
              </a:rPr>
              <a:t>Useful to ask patient to record an ECG when feeling normal as well as when feeling arrhythmia</a:t>
            </a:r>
          </a:p>
        </p:txBody>
      </p:sp>
      <p:pic>
        <p:nvPicPr>
          <p:cNvPr id="17" name="Picture 16">
            <a:extLst>
              <a:ext uri="{FF2B5EF4-FFF2-40B4-BE49-F238E27FC236}">
                <a16:creationId xmlns:a16="http://schemas.microsoft.com/office/drawing/2014/main" id="{B3F8F350-5CF5-20D0-534F-35D31C412862}"/>
              </a:ext>
            </a:extLst>
          </p:cNvPr>
          <p:cNvPicPr>
            <a:picLocks noChangeAspect="1"/>
          </p:cNvPicPr>
          <p:nvPr/>
        </p:nvPicPr>
        <p:blipFill>
          <a:blip r:embed="rId3"/>
          <a:stretch>
            <a:fillRect/>
          </a:stretch>
        </p:blipFill>
        <p:spPr>
          <a:xfrm>
            <a:off x="719299" y="1609495"/>
            <a:ext cx="2088710" cy="2864321"/>
          </a:xfrm>
          <a:prstGeom prst="rect">
            <a:avLst/>
          </a:prstGeom>
        </p:spPr>
      </p:pic>
      <p:sp>
        <p:nvSpPr>
          <p:cNvPr id="19" name="Rectangle 18">
            <a:extLst>
              <a:ext uri="{FF2B5EF4-FFF2-40B4-BE49-F238E27FC236}">
                <a16:creationId xmlns:a16="http://schemas.microsoft.com/office/drawing/2014/main" id="{E251138F-DC6A-FE4F-5100-B86F0D02383F}"/>
              </a:ext>
            </a:extLst>
          </p:cNvPr>
          <p:cNvSpPr/>
          <p:nvPr/>
        </p:nvSpPr>
        <p:spPr>
          <a:xfrm>
            <a:off x="6185447" y="3644696"/>
            <a:ext cx="2807382" cy="1430671"/>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0" name="TextBox 19">
            <a:extLst>
              <a:ext uri="{FF2B5EF4-FFF2-40B4-BE49-F238E27FC236}">
                <a16:creationId xmlns:a16="http://schemas.microsoft.com/office/drawing/2014/main" id="{434239C3-520C-1C9B-7A15-CFC7A6A135A9}"/>
              </a:ext>
            </a:extLst>
          </p:cNvPr>
          <p:cNvSpPr txBox="1"/>
          <p:nvPr/>
        </p:nvSpPr>
        <p:spPr>
          <a:xfrm>
            <a:off x="6282838" y="4023326"/>
            <a:ext cx="3003088" cy="1015663"/>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sz="1500" dirty="0" err="1">
                <a:solidFill>
                  <a:prstClr val="black"/>
                </a:solidFill>
                <a:latin typeface="Calibri" panose="020F0502020204030204"/>
                <a:ea typeface="+mn-ea"/>
              </a:rPr>
              <a:t>Practise</a:t>
            </a:r>
            <a:r>
              <a:rPr lang="en-US" sz="1500" dirty="0">
                <a:solidFill>
                  <a:prstClr val="black"/>
                </a:solidFill>
                <a:latin typeface="Calibri" panose="020F0502020204030204"/>
                <a:ea typeface="+mn-ea"/>
              </a:rPr>
              <a:t> getting clean tracings during normal rhythm</a:t>
            </a:r>
          </a:p>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black"/>
                </a:solidFill>
                <a:latin typeface="Calibri" panose="020F0502020204030204"/>
                <a:ea typeface="+mn-ea"/>
              </a:rPr>
              <a:t>When a typical attack occurs, duplicate this method</a:t>
            </a:r>
          </a:p>
        </p:txBody>
      </p:sp>
      <p:sp>
        <p:nvSpPr>
          <p:cNvPr id="21" name="TextBox 20">
            <a:extLst>
              <a:ext uri="{FF2B5EF4-FFF2-40B4-BE49-F238E27FC236}">
                <a16:creationId xmlns:a16="http://schemas.microsoft.com/office/drawing/2014/main" id="{71C0F70D-EBDD-7AE5-2C50-CE4EA0B5075B}"/>
              </a:ext>
            </a:extLst>
          </p:cNvPr>
          <p:cNvSpPr txBox="1"/>
          <p:nvPr/>
        </p:nvSpPr>
        <p:spPr>
          <a:xfrm>
            <a:off x="6287667" y="3714877"/>
            <a:ext cx="1609864" cy="369332"/>
          </a:xfrm>
          <a:prstGeom prst="rect">
            <a:avLst/>
          </a:prstGeom>
          <a:noFill/>
        </p:spPr>
        <p:txBody>
          <a:bodyPr wrap="none" rtlCol="0">
            <a:spAutoFit/>
          </a:bodyPr>
          <a:lstStyle/>
          <a:p>
            <a:pPr defTabSz="685800" eaLnBrk="1" fontAlgn="auto" hangingPunct="1">
              <a:spcBef>
                <a:spcPts val="0"/>
              </a:spcBef>
              <a:spcAft>
                <a:spcPts val="0"/>
              </a:spcAft>
            </a:pPr>
            <a:r>
              <a:rPr lang="en-US" sz="1800" dirty="0">
                <a:solidFill>
                  <a:prstClr val="black"/>
                </a:solidFill>
                <a:latin typeface="Calibri" panose="020F0502020204030204"/>
                <a:ea typeface="+mn-ea"/>
              </a:rPr>
              <a:t>Best Approach:</a:t>
            </a:r>
          </a:p>
        </p:txBody>
      </p:sp>
      <p:sp>
        <p:nvSpPr>
          <p:cNvPr id="7" name="TextBox 6">
            <a:extLst>
              <a:ext uri="{FF2B5EF4-FFF2-40B4-BE49-F238E27FC236}">
                <a16:creationId xmlns:a16="http://schemas.microsoft.com/office/drawing/2014/main" id="{983DBD13-885F-BC5C-3D2F-4C7B9D9C2277}"/>
              </a:ext>
            </a:extLst>
          </p:cNvPr>
          <p:cNvSpPr txBox="1"/>
          <p:nvPr/>
        </p:nvSpPr>
        <p:spPr>
          <a:xfrm>
            <a:off x="1097716" y="5460454"/>
            <a:ext cx="6948567" cy="954107"/>
          </a:xfrm>
          <a:prstGeom prst="rect">
            <a:avLst/>
          </a:prstGeom>
          <a:noFill/>
        </p:spPr>
        <p:txBody>
          <a:bodyPr wrap="square" rtlCol="0">
            <a:spAutoFit/>
          </a:bodyPr>
          <a:lstStyle/>
          <a:p>
            <a:pPr algn="ctr"/>
            <a:r>
              <a:rPr lang="en-US" sz="2800" dirty="0">
                <a:solidFill>
                  <a:schemeClr val="bg1"/>
                </a:solidFill>
              </a:rPr>
              <a:t>Obtaining good quality ECG recordings during arrhythmias</a:t>
            </a:r>
          </a:p>
        </p:txBody>
      </p:sp>
    </p:spTree>
    <p:extLst>
      <p:ext uri="{BB962C8B-B14F-4D97-AF65-F5344CB8AC3E}">
        <p14:creationId xmlns:p14="http://schemas.microsoft.com/office/powerpoint/2010/main" val="1976571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C145C"/>
        </a:solidFill>
        <a:effectLst/>
      </p:bgPr>
    </p:bg>
    <p:spTree>
      <p:nvGrpSpPr>
        <p:cNvPr id="1" name="">
          <a:extLst>
            <a:ext uri="{FF2B5EF4-FFF2-40B4-BE49-F238E27FC236}">
              <a16:creationId xmlns:a16="http://schemas.microsoft.com/office/drawing/2014/main" id="{C7DE34DB-F4D0-EEB8-AE3D-5C9B57037E31}"/>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C64A239-7B88-80C4-5B40-E11339D4BBF9}"/>
              </a:ext>
            </a:extLst>
          </p:cNvPr>
          <p:cNvSpPr txBox="1">
            <a:spLocks/>
          </p:cNvSpPr>
          <p:nvPr/>
        </p:nvSpPr>
        <p:spPr>
          <a:xfrm>
            <a:off x="0" y="857250"/>
            <a:ext cx="9144000" cy="4337596"/>
          </a:xfrm>
          <a:prstGeom prst="rect">
            <a:avLst/>
          </a:prstGeom>
          <a:solidFill>
            <a:srgbClr val="7E0018">
              <a:alpha val="87451"/>
            </a:srgb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4266D4A1-B5EF-C085-5E78-104DC2A8277A}"/>
              </a:ext>
            </a:extLst>
          </p:cNvPr>
          <p:cNvSpPr/>
          <p:nvPr/>
        </p:nvSpPr>
        <p:spPr>
          <a:xfrm>
            <a:off x="4918936" y="915447"/>
            <a:ext cx="4078351" cy="41999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6ABCEA4C-BEF6-104B-25E7-4CA1365F3FFC}"/>
              </a:ext>
            </a:extLst>
          </p:cNvPr>
          <p:cNvSpPr/>
          <p:nvPr/>
        </p:nvSpPr>
        <p:spPr>
          <a:xfrm>
            <a:off x="80314" y="926316"/>
            <a:ext cx="4868569" cy="2077919"/>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0C6A9FD3-AA94-8C95-0DF4-C2866E5E7F59}"/>
              </a:ext>
            </a:extLst>
          </p:cNvPr>
          <p:cNvPicPr>
            <a:picLocks noChangeAspect="1"/>
          </p:cNvPicPr>
          <p:nvPr/>
        </p:nvPicPr>
        <p:blipFill>
          <a:blip r:embed="rId2"/>
          <a:stretch>
            <a:fillRect/>
          </a:stretch>
        </p:blipFill>
        <p:spPr>
          <a:xfrm>
            <a:off x="4948882" y="1027953"/>
            <a:ext cx="3921548" cy="3996189"/>
          </a:xfrm>
          <a:prstGeom prst="rect">
            <a:avLst/>
          </a:prstGeom>
        </p:spPr>
      </p:pic>
      <p:pic>
        <p:nvPicPr>
          <p:cNvPr id="3" name="Picture 2">
            <a:extLst>
              <a:ext uri="{FF2B5EF4-FFF2-40B4-BE49-F238E27FC236}">
                <a16:creationId xmlns:a16="http://schemas.microsoft.com/office/drawing/2014/main" id="{85B9334A-D868-0681-0F79-06DBF9BBB10A}"/>
              </a:ext>
            </a:extLst>
          </p:cNvPr>
          <p:cNvPicPr>
            <a:picLocks noChangeAspect="1"/>
          </p:cNvPicPr>
          <p:nvPr/>
        </p:nvPicPr>
        <p:blipFill>
          <a:blip r:embed="rId3"/>
          <a:stretch>
            <a:fillRect/>
          </a:stretch>
        </p:blipFill>
        <p:spPr>
          <a:xfrm>
            <a:off x="80314" y="1269721"/>
            <a:ext cx="4838622" cy="1242265"/>
          </a:xfrm>
          <a:prstGeom prst="rect">
            <a:avLst/>
          </a:prstGeom>
        </p:spPr>
      </p:pic>
      <p:sp>
        <p:nvSpPr>
          <p:cNvPr id="7" name="TextBox 6">
            <a:extLst>
              <a:ext uri="{FF2B5EF4-FFF2-40B4-BE49-F238E27FC236}">
                <a16:creationId xmlns:a16="http://schemas.microsoft.com/office/drawing/2014/main" id="{C82036A9-495B-C028-8FEF-B27B4801B0D2}"/>
              </a:ext>
            </a:extLst>
          </p:cNvPr>
          <p:cNvSpPr txBox="1"/>
          <p:nvPr/>
        </p:nvSpPr>
        <p:spPr>
          <a:xfrm>
            <a:off x="179981" y="936692"/>
            <a:ext cx="4824269" cy="646331"/>
          </a:xfrm>
          <a:prstGeom prst="rect">
            <a:avLst/>
          </a:prstGeom>
          <a:noFill/>
        </p:spPr>
        <p:txBody>
          <a:bodyPr wrap="none" rtlCol="0">
            <a:spAutoFit/>
          </a:bodyPr>
          <a:lstStyle/>
          <a:p>
            <a:pPr defTabSz="685800" eaLnBrk="1" fontAlgn="auto" hangingPunct="1">
              <a:spcBef>
                <a:spcPts val="0"/>
              </a:spcBef>
              <a:spcAft>
                <a:spcPts val="0"/>
              </a:spcAft>
            </a:pPr>
            <a:r>
              <a:rPr lang="en-US" sz="1800" dirty="0">
                <a:solidFill>
                  <a:prstClr val="white"/>
                </a:solidFill>
                <a:latin typeface="Calibri" panose="020F0502020204030204"/>
                <a:ea typeface="+mn-ea"/>
              </a:rPr>
              <a:t>Clinical Efficacy of FARAPULSE  v. RF and CRYO PVI</a:t>
            </a:r>
          </a:p>
          <a:p>
            <a:pPr defTabSz="685800" eaLnBrk="1" fontAlgn="auto" hangingPunct="1">
              <a:spcBef>
                <a:spcPts val="0"/>
              </a:spcBef>
              <a:spcAft>
                <a:spcPts val="0"/>
              </a:spcAft>
            </a:pPr>
            <a:endParaRPr lang="en-US" sz="1800" dirty="0">
              <a:solidFill>
                <a:prstClr val="white"/>
              </a:solidFill>
              <a:latin typeface="Calibri" panose="020F0502020204030204"/>
              <a:ea typeface="+mn-ea"/>
            </a:endParaRPr>
          </a:p>
        </p:txBody>
      </p:sp>
      <p:sp>
        <p:nvSpPr>
          <p:cNvPr id="8" name="TextBox 7">
            <a:extLst>
              <a:ext uri="{FF2B5EF4-FFF2-40B4-BE49-F238E27FC236}">
                <a16:creationId xmlns:a16="http://schemas.microsoft.com/office/drawing/2014/main" id="{B26225A9-25CF-4A05-D1EF-BA6ED2A76070}"/>
              </a:ext>
            </a:extLst>
          </p:cNvPr>
          <p:cNvSpPr txBox="1"/>
          <p:nvPr/>
        </p:nvSpPr>
        <p:spPr>
          <a:xfrm>
            <a:off x="177682" y="2488693"/>
            <a:ext cx="4622785" cy="507831"/>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sz="1350" dirty="0">
                <a:solidFill>
                  <a:prstClr val="white"/>
                </a:solidFill>
                <a:latin typeface="Calibri" panose="020F0502020204030204"/>
                <a:ea typeface="+mn-ea"/>
              </a:rPr>
              <a:t>% AF Burden derived from 72 hour ECGs at 6 and 12 months and weekly trans-telephonic monitoring NOT ILRs</a:t>
            </a:r>
          </a:p>
        </p:txBody>
      </p:sp>
      <p:sp>
        <p:nvSpPr>
          <p:cNvPr id="4" name="Rectangle 3">
            <a:extLst>
              <a:ext uri="{FF2B5EF4-FFF2-40B4-BE49-F238E27FC236}">
                <a16:creationId xmlns:a16="http://schemas.microsoft.com/office/drawing/2014/main" id="{CD495581-839D-21C1-F71E-DDC4C8C09337}"/>
              </a:ext>
            </a:extLst>
          </p:cNvPr>
          <p:cNvSpPr/>
          <p:nvPr/>
        </p:nvSpPr>
        <p:spPr>
          <a:xfrm>
            <a:off x="113388" y="3404859"/>
            <a:ext cx="4622785" cy="1560370"/>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black"/>
              </a:solidFill>
              <a:latin typeface="Calibri" panose="020F0502020204030204"/>
            </a:endParaRPr>
          </a:p>
        </p:txBody>
      </p:sp>
      <p:pic>
        <p:nvPicPr>
          <p:cNvPr id="10" name="Picture 9">
            <a:extLst>
              <a:ext uri="{FF2B5EF4-FFF2-40B4-BE49-F238E27FC236}">
                <a16:creationId xmlns:a16="http://schemas.microsoft.com/office/drawing/2014/main" id="{76247B59-CD25-786A-F960-A08BC63B2A3E}"/>
              </a:ext>
            </a:extLst>
          </p:cNvPr>
          <p:cNvPicPr>
            <a:picLocks noChangeAspect="1"/>
          </p:cNvPicPr>
          <p:nvPr/>
        </p:nvPicPr>
        <p:blipFill>
          <a:blip r:embed="rId4"/>
          <a:stretch>
            <a:fillRect/>
          </a:stretch>
        </p:blipFill>
        <p:spPr>
          <a:xfrm>
            <a:off x="177682" y="3576622"/>
            <a:ext cx="1300755" cy="1267115"/>
          </a:xfrm>
          <a:prstGeom prst="rect">
            <a:avLst/>
          </a:prstGeom>
        </p:spPr>
      </p:pic>
      <p:sp>
        <p:nvSpPr>
          <p:cNvPr id="12" name="TextBox 11">
            <a:extLst>
              <a:ext uri="{FF2B5EF4-FFF2-40B4-BE49-F238E27FC236}">
                <a16:creationId xmlns:a16="http://schemas.microsoft.com/office/drawing/2014/main" id="{38E2F7A6-8285-0723-1DD4-891A71E72310}"/>
              </a:ext>
            </a:extLst>
          </p:cNvPr>
          <p:cNvSpPr txBox="1"/>
          <p:nvPr/>
        </p:nvSpPr>
        <p:spPr>
          <a:xfrm>
            <a:off x="3777060" y="3361297"/>
            <a:ext cx="1028700" cy="715581"/>
          </a:xfrm>
          <a:prstGeom prst="rect">
            <a:avLst/>
          </a:prstGeom>
          <a:noFill/>
        </p:spPr>
        <p:txBody>
          <a:bodyPr wrap="square">
            <a:spAutoFit/>
          </a:bodyPr>
          <a:lstStyle/>
          <a:p>
            <a:pPr algn="ctr" defTabSz="685800" eaLnBrk="1" fontAlgn="auto" hangingPunct="1">
              <a:spcBef>
                <a:spcPts val="0"/>
              </a:spcBef>
              <a:spcAft>
                <a:spcPts val="0"/>
              </a:spcAft>
            </a:pPr>
            <a:r>
              <a:rPr lang="en-US" sz="1350" dirty="0">
                <a:solidFill>
                  <a:prstClr val="black"/>
                </a:solidFill>
                <a:latin typeface="Calibri" panose="020F0502020204030204"/>
                <a:ea typeface="+mn-ea"/>
              </a:rPr>
              <a:t>APHRS </a:t>
            </a:r>
          </a:p>
          <a:p>
            <a:pPr algn="ctr" defTabSz="685800" eaLnBrk="1" fontAlgn="auto" hangingPunct="1">
              <a:spcBef>
                <a:spcPts val="0"/>
              </a:spcBef>
              <a:spcAft>
                <a:spcPts val="0"/>
              </a:spcAft>
            </a:pPr>
            <a:r>
              <a:rPr lang="en-US" sz="1350" dirty="0">
                <a:solidFill>
                  <a:prstClr val="black"/>
                </a:solidFill>
                <a:latin typeface="Calibri" panose="020F0502020204030204"/>
                <a:ea typeface="+mn-ea"/>
              </a:rPr>
              <a:t>Sept 2024</a:t>
            </a:r>
          </a:p>
          <a:p>
            <a:pPr algn="ctr" defTabSz="685800" eaLnBrk="1" fontAlgn="auto" hangingPunct="1">
              <a:spcBef>
                <a:spcPts val="0"/>
              </a:spcBef>
              <a:spcAft>
                <a:spcPts val="0"/>
              </a:spcAft>
            </a:pPr>
            <a:r>
              <a:rPr lang="en-US" sz="1350" dirty="0">
                <a:solidFill>
                  <a:prstClr val="black"/>
                </a:solidFill>
                <a:latin typeface="Calibri" panose="020F0502020204030204"/>
                <a:ea typeface="+mn-ea"/>
              </a:rPr>
              <a:t>Nair et al.</a:t>
            </a:r>
          </a:p>
        </p:txBody>
      </p:sp>
      <p:pic>
        <p:nvPicPr>
          <p:cNvPr id="13" name="Picture 12">
            <a:extLst>
              <a:ext uri="{FF2B5EF4-FFF2-40B4-BE49-F238E27FC236}">
                <a16:creationId xmlns:a16="http://schemas.microsoft.com/office/drawing/2014/main" id="{BB01616B-428E-AE44-889A-0EC8CCD7BF1C}"/>
              </a:ext>
            </a:extLst>
          </p:cNvPr>
          <p:cNvPicPr>
            <a:picLocks noChangeAspect="1"/>
          </p:cNvPicPr>
          <p:nvPr/>
        </p:nvPicPr>
        <p:blipFill>
          <a:blip r:embed="rId5"/>
          <a:stretch>
            <a:fillRect/>
          </a:stretch>
        </p:blipFill>
        <p:spPr>
          <a:xfrm>
            <a:off x="1512086" y="3581892"/>
            <a:ext cx="2387743" cy="1247219"/>
          </a:xfrm>
          <a:prstGeom prst="rect">
            <a:avLst/>
          </a:prstGeom>
        </p:spPr>
      </p:pic>
      <p:pic>
        <p:nvPicPr>
          <p:cNvPr id="14" name="Picture 13">
            <a:extLst>
              <a:ext uri="{FF2B5EF4-FFF2-40B4-BE49-F238E27FC236}">
                <a16:creationId xmlns:a16="http://schemas.microsoft.com/office/drawing/2014/main" id="{511FC224-3975-9458-630F-8CAE9FA40578}"/>
              </a:ext>
            </a:extLst>
          </p:cNvPr>
          <p:cNvPicPr>
            <a:picLocks noChangeAspect="1"/>
          </p:cNvPicPr>
          <p:nvPr/>
        </p:nvPicPr>
        <p:blipFill>
          <a:blip r:embed="rId6"/>
          <a:stretch>
            <a:fillRect/>
          </a:stretch>
        </p:blipFill>
        <p:spPr>
          <a:xfrm>
            <a:off x="3827236" y="4010606"/>
            <a:ext cx="1008260" cy="654485"/>
          </a:xfrm>
          <a:prstGeom prst="rect">
            <a:avLst/>
          </a:prstGeom>
        </p:spPr>
      </p:pic>
      <p:sp>
        <p:nvSpPr>
          <p:cNvPr id="15" name="TextBox 14">
            <a:extLst>
              <a:ext uri="{FF2B5EF4-FFF2-40B4-BE49-F238E27FC236}">
                <a16:creationId xmlns:a16="http://schemas.microsoft.com/office/drawing/2014/main" id="{CED566CF-C485-9372-E009-70E82585DD80}"/>
              </a:ext>
            </a:extLst>
          </p:cNvPr>
          <p:cNvSpPr txBox="1"/>
          <p:nvPr/>
        </p:nvSpPr>
        <p:spPr>
          <a:xfrm>
            <a:off x="80314" y="3075078"/>
            <a:ext cx="1146468" cy="369332"/>
          </a:xfrm>
          <a:prstGeom prst="rect">
            <a:avLst/>
          </a:prstGeom>
          <a:noFill/>
        </p:spPr>
        <p:txBody>
          <a:bodyPr wrap="none" rtlCol="0">
            <a:spAutoFit/>
          </a:bodyPr>
          <a:lstStyle/>
          <a:p>
            <a:pPr defTabSz="685800" eaLnBrk="1" fontAlgn="auto" hangingPunct="1">
              <a:spcBef>
                <a:spcPts val="0"/>
              </a:spcBef>
              <a:spcAft>
                <a:spcPts val="0"/>
              </a:spcAft>
            </a:pPr>
            <a:r>
              <a:rPr lang="en-US" sz="1800" dirty="0">
                <a:solidFill>
                  <a:prstClr val="white"/>
                </a:solidFill>
                <a:latin typeface="Arial" panose="020B0604020202020204" pitchFamily="34" charset="0"/>
                <a:ea typeface="+mn-ea"/>
                <a:cs typeface="Arial" panose="020B0604020202020204" pitchFamily="34" charset="0"/>
              </a:rPr>
              <a:t>Durability</a:t>
            </a:r>
          </a:p>
        </p:txBody>
      </p:sp>
      <p:sp>
        <p:nvSpPr>
          <p:cNvPr id="16" name="TextBox 15">
            <a:extLst>
              <a:ext uri="{FF2B5EF4-FFF2-40B4-BE49-F238E27FC236}">
                <a16:creationId xmlns:a16="http://schemas.microsoft.com/office/drawing/2014/main" id="{7BA8527E-1945-4013-D2B9-A0CECEF05A10}"/>
              </a:ext>
            </a:extLst>
          </p:cNvPr>
          <p:cNvSpPr txBox="1"/>
          <p:nvPr/>
        </p:nvSpPr>
        <p:spPr>
          <a:xfrm>
            <a:off x="318745" y="4928716"/>
            <a:ext cx="4323620"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white"/>
                </a:solidFill>
                <a:latin typeface="Calibri" panose="020F0502020204030204"/>
                <a:ea typeface="+mn-ea"/>
              </a:rPr>
              <a:t>Skin to skin Procedure Time 36 +/- 6 min, No complications</a:t>
            </a:r>
          </a:p>
        </p:txBody>
      </p:sp>
      <p:sp>
        <p:nvSpPr>
          <p:cNvPr id="18" name="TextBox 17">
            <a:extLst>
              <a:ext uri="{FF2B5EF4-FFF2-40B4-BE49-F238E27FC236}">
                <a16:creationId xmlns:a16="http://schemas.microsoft.com/office/drawing/2014/main" id="{ADBFE69A-F024-A7D7-DC1C-2EC9940098FE}"/>
              </a:ext>
            </a:extLst>
          </p:cNvPr>
          <p:cNvSpPr txBox="1"/>
          <p:nvPr/>
        </p:nvSpPr>
        <p:spPr>
          <a:xfrm>
            <a:off x="113389" y="1293132"/>
            <a:ext cx="1202960" cy="369332"/>
          </a:xfrm>
          <a:prstGeom prst="rect">
            <a:avLst/>
          </a:prstGeom>
          <a:noFill/>
        </p:spPr>
        <p:txBody>
          <a:bodyPr wrap="square">
            <a:spAutoFit/>
          </a:bodyPr>
          <a:lstStyle/>
          <a:p>
            <a:pPr defTabSz="685800" eaLnBrk="1" fontAlgn="auto" hangingPunct="1">
              <a:spcBef>
                <a:spcPts val="0"/>
              </a:spcBef>
              <a:spcAft>
                <a:spcPts val="0"/>
              </a:spcAft>
            </a:pPr>
            <a:r>
              <a:rPr lang="en-US" sz="1800" dirty="0">
                <a:solidFill>
                  <a:prstClr val="black"/>
                </a:solidFill>
                <a:latin typeface="Calibri" panose="020F0502020204030204"/>
                <a:ea typeface="+mn-ea"/>
              </a:rPr>
              <a:t>ADVENT</a:t>
            </a:r>
          </a:p>
        </p:txBody>
      </p:sp>
      <p:sp>
        <p:nvSpPr>
          <p:cNvPr id="9" name="TextBox 8">
            <a:extLst>
              <a:ext uri="{FF2B5EF4-FFF2-40B4-BE49-F238E27FC236}">
                <a16:creationId xmlns:a16="http://schemas.microsoft.com/office/drawing/2014/main" id="{1B17B882-F699-2117-DD05-0213493E1AE9}"/>
              </a:ext>
            </a:extLst>
          </p:cNvPr>
          <p:cNvSpPr txBox="1"/>
          <p:nvPr/>
        </p:nvSpPr>
        <p:spPr>
          <a:xfrm>
            <a:off x="712719" y="185028"/>
            <a:ext cx="7776937" cy="523220"/>
          </a:xfrm>
          <a:prstGeom prst="rect">
            <a:avLst/>
          </a:prstGeom>
          <a:noFill/>
        </p:spPr>
        <p:txBody>
          <a:bodyPr wrap="none" rtlCol="0">
            <a:spAutoFit/>
          </a:bodyPr>
          <a:lstStyle/>
          <a:p>
            <a:r>
              <a:rPr lang="en-US" sz="2800" dirty="0">
                <a:solidFill>
                  <a:schemeClr val="bg1"/>
                </a:solidFill>
              </a:rPr>
              <a:t>Comparing different ablation techniques for PAF</a:t>
            </a:r>
          </a:p>
        </p:txBody>
      </p:sp>
      <p:sp>
        <p:nvSpPr>
          <p:cNvPr id="6" name="TextBox 5">
            <a:extLst>
              <a:ext uri="{FF2B5EF4-FFF2-40B4-BE49-F238E27FC236}">
                <a16:creationId xmlns:a16="http://schemas.microsoft.com/office/drawing/2014/main" id="{091F69AB-EC01-3915-795D-FBE7B35308FE}"/>
              </a:ext>
            </a:extLst>
          </p:cNvPr>
          <p:cNvSpPr txBox="1"/>
          <p:nvPr/>
        </p:nvSpPr>
        <p:spPr>
          <a:xfrm>
            <a:off x="857984" y="5406779"/>
            <a:ext cx="7486408" cy="1200329"/>
          </a:xfrm>
          <a:prstGeom prst="rect">
            <a:avLst/>
          </a:prstGeom>
          <a:noFill/>
        </p:spPr>
        <p:txBody>
          <a:bodyPr wrap="none" rtlCol="0">
            <a:spAutoFit/>
          </a:bodyPr>
          <a:lstStyle/>
          <a:p>
            <a:r>
              <a:rPr lang="en-US" sz="2400" dirty="0">
                <a:solidFill>
                  <a:schemeClr val="bg1"/>
                </a:solidFill>
              </a:rPr>
              <a:t>Pulsed Field Ablation is a new energy source which</a:t>
            </a:r>
          </a:p>
          <a:p>
            <a:r>
              <a:rPr lang="en-US" sz="2400" dirty="0">
                <a:solidFill>
                  <a:schemeClr val="bg1"/>
                </a:solidFill>
              </a:rPr>
              <a:t>is now becoming established as a good alternative to </a:t>
            </a:r>
          </a:p>
          <a:p>
            <a:r>
              <a:rPr lang="en-US" sz="2400" dirty="0">
                <a:solidFill>
                  <a:schemeClr val="bg1"/>
                </a:solidFill>
              </a:rPr>
              <a:t>Radiofrequency and </a:t>
            </a:r>
            <a:r>
              <a:rPr lang="en-US" sz="2400" dirty="0" err="1">
                <a:solidFill>
                  <a:schemeClr val="bg1"/>
                </a:solidFill>
              </a:rPr>
              <a:t>Cryoballoon</a:t>
            </a:r>
            <a:r>
              <a:rPr lang="en-US" sz="2400" dirty="0">
                <a:solidFill>
                  <a:schemeClr val="bg1"/>
                </a:solidFill>
              </a:rPr>
              <a:t> Ablation for AF</a:t>
            </a:r>
          </a:p>
        </p:txBody>
      </p:sp>
    </p:spTree>
    <p:extLst>
      <p:ext uri="{BB962C8B-B14F-4D97-AF65-F5344CB8AC3E}">
        <p14:creationId xmlns:p14="http://schemas.microsoft.com/office/powerpoint/2010/main" val="1058659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09600" y="1058333"/>
            <a:ext cx="7772400" cy="1143000"/>
          </a:xfrm>
          <a:prstGeom prst="rect">
            <a:avLst/>
          </a:prstGeom>
          <a:noFill/>
          <a:ln w="9525">
            <a:noFill/>
            <a:miter lim="800000"/>
            <a:headEnd/>
            <a:tailEnd/>
          </a:ln>
          <a:effectLst/>
        </p:spPr>
        <p:txBody>
          <a:bodyPr anchor="ctr">
            <a:prstTxWarp prst="textNoShape">
              <a:avLst/>
            </a:prstTxWarp>
          </a:bodyPr>
          <a:lstStyle/>
          <a:p>
            <a:r>
              <a:rPr lang="en-US" sz="4400" b="0">
                <a:solidFill>
                  <a:schemeClr val="tx2"/>
                </a:solidFill>
                <a:effectLst>
                  <a:outerShdw blurRad="38100" dist="38100" dir="2700000" algn="tl">
                    <a:srgbClr val="000000"/>
                  </a:outerShdw>
                </a:effectLst>
                <a:latin typeface="Tahoma" pitchFamily="-108" charset="0"/>
              </a:rPr>
              <a:t>AV node Ablation</a:t>
            </a:r>
          </a:p>
        </p:txBody>
      </p:sp>
      <p:pic>
        <p:nvPicPr>
          <p:cNvPr id="3" name="Picture 3" descr="A:\AVnodeAbln1.jpg"/>
          <p:cNvPicPr>
            <a:picLocks noChangeAspect="1" noChangeArrowheads="1"/>
          </p:cNvPicPr>
          <p:nvPr/>
        </p:nvPicPr>
        <p:blipFill>
          <a:blip r:embed="rId2"/>
          <a:srcRect/>
          <a:stretch>
            <a:fillRect/>
          </a:stretch>
        </p:blipFill>
        <p:spPr bwMode="auto">
          <a:xfrm>
            <a:off x="609600" y="2057400"/>
            <a:ext cx="8001000" cy="4346575"/>
          </a:xfrm>
          <a:prstGeom prst="rect">
            <a:avLst/>
          </a:prstGeom>
          <a:noFill/>
        </p:spPr>
      </p:pic>
      <p:sp>
        <p:nvSpPr>
          <p:cNvPr id="4" name="Text Box 4"/>
          <p:cNvSpPr txBox="1">
            <a:spLocks noChangeArrowheads="1"/>
          </p:cNvSpPr>
          <p:nvPr/>
        </p:nvSpPr>
        <p:spPr bwMode="auto">
          <a:xfrm>
            <a:off x="609600" y="248791"/>
            <a:ext cx="5479385" cy="1077218"/>
          </a:xfrm>
          <a:prstGeom prst="rect">
            <a:avLst/>
          </a:prstGeom>
          <a:noFill/>
          <a:ln w="9525">
            <a:noFill/>
            <a:miter lim="800000"/>
            <a:headEnd/>
            <a:tailEnd/>
          </a:ln>
          <a:effectLst/>
        </p:spPr>
        <p:txBody>
          <a:bodyPr wrap="none">
            <a:prstTxWarp prst="textNoShape">
              <a:avLst/>
            </a:prstTxWarp>
            <a:spAutoFit/>
          </a:bodyPr>
          <a:lstStyle/>
          <a:p>
            <a:r>
              <a:rPr lang="en-US" sz="3200" b="0" dirty="0">
                <a:latin typeface="Times New Roman" pitchFamily="-108" charset="0"/>
              </a:rPr>
              <a:t>Alternative ‘palliative’ approach</a:t>
            </a:r>
          </a:p>
          <a:p>
            <a:r>
              <a:rPr lang="en-US" sz="3200" b="0" dirty="0">
                <a:latin typeface="Times New Roman" pitchFamily="-108" charset="0"/>
              </a:rPr>
              <a:t>Ablate and Pace</a:t>
            </a:r>
          </a:p>
        </p:txBody>
      </p:sp>
      <p:pic>
        <p:nvPicPr>
          <p:cNvPr id="5" name="Picture 23" descr="enrhythm_device_large"/>
          <p:cNvPicPr>
            <a:picLocks noChangeAspect="1" noChangeArrowheads="1"/>
          </p:cNvPicPr>
          <p:nvPr/>
        </p:nvPicPr>
        <p:blipFill>
          <a:blip r:embed="rId3"/>
          <a:srcRect/>
          <a:stretch>
            <a:fillRect/>
          </a:stretch>
        </p:blipFill>
        <p:spPr bwMode="auto">
          <a:xfrm>
            <a:off x="6832600" y="296333"/>
            <a:ext cx="2103438" cy="1643063"/>
          </a:xfrm>
          <a:prstGeom prst="rect">
            <a:avLst/>
          </a:prstGeom>
          <a:noFill/>
        </p:spPr>
      </p:pic>
    </p:spTree>
    <p:extLst>
      <p:ext uri="{BB962C8B-B14F-4D97-AF65-F5344CB8AC3E}">
        <p14:creationId xmlns:p14="http://schemas.microsoft.com/office/powerpoint/2010/main" val="63922360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0"/>
            <a:ext cx="7772400" cy="1143000"/>
          </a:xfrm>
          <a:prstGeom prst="rect">
            <a:avLst/>
          </a:prstGeom>
          <a:noFill/>
          <a:ln w="9525">
            <a:noFill/>
            <a:miter lim="800000"/>
            <a:headEnd/>
            <a:tailEnd/>
          </a:ln>
          <a:effectLst/>
        </p:spPr>
        <p:txBody>
          <a:bodyPr anchor="ctr">
            <a:prstTxWarp prst="textNoShape">
              <a:avLst/>
            </a:prstTxWarp>
          </a:bodyPr>
          <a:lstStyle/>
          <a:p>
            <a:pPr algn="ctr"/>
            <a:r>
              <a:rPr lang="en-US" sz="4400" b="0">
                <a:solidFill>
                  <a:schemeClr val="tx2"/>
                </a:solidFill>
                <a:latin typeface="Times New Roman" pitchFamily="-108" charset="0"/>
              </a:rPr>
              <a:t>Ablate and Pace Outcomes</a:t>
            </a:r>
          </a:p>
        </p:txBody>
      </p:sp>
      <p:sp>
        <p:nvSpPr>
          <p:cNvPr id="3" name="Text Box 3"/>
          <p:cNvSpPr txBox="1">
            <a:spLocks noChangeArrowheads="1"/>
          </p:cNvSpPr>
          <p:nvPr/>
        </p:nvSpPr>
        <p:spPr bwMode="auto">
          <a:xfrm>
            <a:off x="1854557" y="926068"/>
            <a:ext cx="5434886" cy="369332"/>
          </a:xfrm>
          <a:prstGeom prst="rect">
            <a:avLst/>
          </a:prstGeom>
          <a:noFill/>
          <a:ln w="9525">
            <a:noFill/>
            <a:miter lim="800000"/>
            <a:headEnd/>
            <a:tailEnd/>
          </a:ln>
          <a:effectLst/>
        </p:spPr>
        <p:txBody>
          <a:bodyPr wrap="none">
            <a:prstTxWarp prst="textNoShape">
              <a:avLst/>
            </a:prstTxWarp>
            <a:spAutoFit/>
          </a:bodyPr>
          <a:lstStyle/>
          <a:p>
            <a:r>
              <a:rPr lang="en-US" sz="1800" b="0" dirty="0">
                <a:latin typeface="Times New Roman" pitchFamily="-108" charset="0"/>
              </a:rPr>
              <a:t>Wood MA  Meta analysis  Circulation 2000 101 1138-44</a:t>
            </a:r>
          </a:p>
        </p:txBody>
      </p:sp>
      <p:pic>
        <p:nvPicPr>
          <p:cNvPr id="4" name="Picture 4" descr="C:\Documents and Settings\haywoodg\My Documents\My Received Files\Abl&amp;PaceQOLFig.gif"/>
          <p:cNvPicPr>
            <a:picLocks noChangeAspect="1" noChangeArrowheads="1"/>
          </p:cNvPicPr>
          <p:nvPr/>
        </p:nvPicPr>
        <p:blipFill>
          <a:blip r:embed="rId2"/>
          <a:srcRect/>
          <a:stretch>
            <a:fillRect/>
          </a:stretch>
        </p:blipFill>
        <p:spPr bwMode="auto">
          <a:xfrm>
            <a:off x="2286000" y="1447800"/>
            <a:ext cx="4479925" cy="5029200"/>
          </a:xfrm>
          <a:prstGeom prst="rect">
            <a:avLst/>
          </a:prstGeom>
          <a:noFill/>
        </p:spPr>
      </p:pic>
    </p:spTree>
    <p:extLst>
      <p:ext uri="{BB962C8B-B14F-4D97-AF65-F5344CB8AC3E}">
        <p14:creationId xmlns:p14="http://schemas.microsoft.com/office/powerpoint/2010/main" val="141146566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prstTxWarp prst="textNoShape">
              <a:avLst/>
            </a:prstTxWarp>
          </a:bodyPr>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2000" b="1">
                <a:solidFill>
                  <a:schemeClr val="tx2"/>
                </a:solidFill>
                <a:latin typeface="Arial" charset="0"/>
                <a:ea typeface="msgothic" charset="0"/>
                <a:cs typeface="msgothic" charset="0"/>
              </a:rPr>
              <a:t>Outcome after catheter ablation of atrial fibrillation (AF) compared with medical treatment in the Euro Heart Survey and age and gender matched controls without AF in the general population</a:t>
            </a:r>
          </a:p>
        </p:txBody>
      </p:sp>
      <p:pic>
        <p:nvPicPr>
          <p:cNvPr id="3" name="Picture 2"/>
          <p:cNvPicPr>
            <a:picLocks noChangeAspect="1" noChangeArrowheads="1"/>
          </p:cNvPicPr>
          <p:nvPr/>
        </p:nvPicPr>
        <p:blipFill>
          <a:blip r:embed="rId2"/>
          <a:srcRect/>
          <a:stretch>
            <a:fillRect/>
          </a:stretch>
        </p:blipFill>
        <p:spPr bwMode="auto">
          <a:xfrm>
            <a:off x="7935913" y="6205538"/>
            <a:ext cx="815975" cy="522287"/>
          </a:xfrm>
          <a:prstGeom prst="rect">
            <a:avLst/>
          </a:prstGeom>
          <a:noFill/>
          <a:ln w="9525">
            <a:noFill/>
            <a:round/>
            <a:headEnd/>
            <a:tailEnd/>
          </a:ln>
        </p:spPr>
      </p:pic>
      <p:pic>
        <p:nvPicPr>
          <p:cNvPr id="4" name="Picture 3"/>
          <p:cNvPicPr>
            <a:picLocks noChangeAspect="1" noChangeArrowheads="1"/>
          </p:cNvPicPr>
          <p:nvPr/>
        </p:nvPicPr>
        <p:blipFill>
          <a:blip r:embed="rId3"/>
          <a:srcRect/>
          <a:stretch>
            <a:fillRect/>
          </a:stretch>
        </p:blipFill>
        <p:spPr bwMode="auto">
          <a:xfrm>
            <a:off x="685800" y="1447800"/>
            <a:ext cx="7804150" cy="4243388"/>
          </a:xfrm>
          <a:prstGeom prst="rect">
            <a:avLst/>
          </a:prstGeom>
          <a:noFill/>
          <a:ln w="9525">
            <a:noFill/>
            <a:round/>
            <a:headEnd/>
            <a:tailEnd/>
          </a:ln>
        </p:spPr>
      </p:pic>
      <p:sp>
        <p:nvSpPr>
          <p:cNvPr id="5" name="Text Box 4"/>
          <p:cNvSpPr txBox="1">
            <a:spLocks noChangeArrowheads="1"/>
          </p:cNvSpPr>
          <p:nvPr/>
        </p:nvSpPr>
        <p:spPr bwMode="auto">
          <a:xfrm>
            <a:off x="671513" y="5972175"/>
            <a:ext cx="3917950" cy="231775"/>
          </a:xfrm>
          <a:prstGeom prst="rect">
            <a:avLst/>
          </a:prstGeom>
          <a:noFill/>
          <a:ln w="9525">
            <a:noFill/>
            <a:round/>
            <a:headEnd/>
            <a:tailEnd/>
          </a:ln>
        </p:spPr>
        <p:txBody>
          <a:bodyPr lIns="0" tIns="0" rIns="0" bIns="0">
            <a:prstTxWarp prst="textNoShape">
              <a:avLst/>
            </a:prstTxWarp>
          </a:bodyPr>
          <a:lstStyle/>
          <a:p>
            <a:pPr>
              <a:tabLst>
                <a:tab pos="655638" algn="l"/>
                <a:tab pos="1312863" algn="l"/>
                <a:tab pos="1968500" algn="l"/>
                <a:tab pos="2625725" algn="l"/>
                <a:tab pos="3282950" algn="l"/>
              </a:tabLst>
            </a:pPr>
            <a:r>
              <a:rPr lang="en-GB" sz="1100" b="1">
                <a:latin typeface="Arial" charset="0"/>
                <a:ea typeface="msgothic" charset="0"/>
                <a:cs typeface="msgothic" charset="0"/>
              </a:rPr>
              <a:t>Hunter R J et al. Heart 2012;98:48-53</a:t>
            </a:r>
          </a:p>
        </p:txBody>
      </p:sp>
      <p:sp>
        <p:nvSpPr>
          <p:cNvPr id="6" name="TextBox 7"/>
          <p:cNvSpPr txBox="1">
            <a:spLocks noChangeArrowheads="1"/>
          </p:cNvSpPr>
          <p:nvPr/>
        </p:nvSpPr>
        <p:spPr bwMode="auto">
          <a:xfrm>
            <a:off x="1676400" y="1600200"/>
            <a:ext cx="3236784" cy="1015663"/>
          </a:xfrm>
          <a:prstGeom prst="rect">
            <a:avLst/>
          </a:prstGeom>
          <a:noFill/>
          <a:ln w="9525">
            <a:noFill/>
            <a:miter lim="800000"/>
            <a:headEnd/>
            <a:tailEnd/>
          </a:ln>
        </p:spPr>
        <p:txBody>
          <a:bodyPr wrap="none">
            <a:prstTxWarp prst="textNoShape">
              <a:avLst/>
            </a:prstTxWarp>
            <a:spAutoFit/>
          </a:bodyPr>
          <a:lstStyle/>
          <a:p>
            <a:r>
              <a:rPr lang="en-US" sz="2000" dirty="0"/>
              <a:t>CHADS</a:t>
            </a:r>
            <a:r>
              <a:rPr lang="en-US" sz="1200" dirty="0"/>
              <a:t>2 </a:t>
            </a:r>
          </a:p>
          <a:p>
            <a:r>
              <a:rPr lang="en-US" sz="2000" dirty="0" err="1"/>
              <a:t>EuroHeart</a:t>
            </a:r>
            <a:r>
              <a:rPr lang="en-US" sz="2000" dirty="0"/>
              <a:t> 1.6±1.2</a:t>
            </a:r>
          </a:p>
          <a:p>
            <a:r>
              <a:rPr lang="en-US" sz="2000" dirty="0"/>
              <a:t>Ablation    0.7±0.9 </a:t>
            </a:r>
            <a:r>
              <a:rPr lang="en-US" sz="1000" dirty="0"/>
              <a:t>(predicted ~ 2.0%)</a:t>
            </a:r>
            <a:endParaRPr lang="en-US" sz="2000" dirty="0"/>
          </a:p>
        </p:txBody>
      </p:sp>
      <p:sp>
        <p:nvSpPr>
          <p:cNvPr id="7" name="TextBox 8"/>
          <p:cNvSpPr txBox="1">
            <a:spLocks noChangeArrowheads="1"/>
          </p:cNvSpPr>
          <p:nvPr/>
        </p:nvSpPr>
        <p:spPr bwMode="auto">
          <a:xfrm>
            <a:off x="7543800" y="3581400"/>
            <a:ext cx="982663" cy="246063"/>
          </a:xfrm>
          <a:prstGeom prst="rect">
            <a:avLst/>
          </a:prstGeom>
          <a:noFill/>
          <a:ln w="9525">
            <a:noFill/>
            <a:miter lim="800000"/>
            <a:headEnd/>
            <a:tailEnd/>
          </a:ln>
        </p:spPr>
        <p:txBody>
          <a:bodyPr wrap="none">
            <a:prstTxWarp prst="textNoShape">
              <a:avLst/>
            </a:prstTxWarp>
            <a:spAutoFit/>
          </a:bodyPr>
          <a:lstStyle/>
          <a:p>
            <a:r>
              <a:rPr lang="en-US" sz="1000">
                <a:solidFill>
                  <a:schemeClr val="bg2"/>
                </a:solidFill>
              </a:rPr>
              <a:t>64% off OACs</a:t>
            </a:r>
          </a:p>
        </p:txBody>
      </p:sp>
      <p:sp>
        <p:nvSpPr>
          <p:cNvPr id="8" name="TextBox 9"/>
          <p:cNvSpPr txBox="1">
            <a:spLocks noChangeArrowheads="1"/>
          </p:cNvSpPr>
          <p:nvPr/>
        </p:nvSpPr>
        <p:spPr bwMode="auto">
          <a:xfrm>
            <a:off x="353707" y="-49742"/>
            <a:ext cx="8468537" cy="461665"/>
          </a:xfrm>
          <a:prstGeom prst="rect">
            <a:avLst/>
          </a:prstGeom>
          <a:noFill/>
          <a:ln w="9525">
            <a:noFill/>
            <a:miter lim="800000"/>
            <a:headEnd/>
            <a:tailEnd/>
          </a:ln>
        </p:spPr>
        <p:txBody>
          <a:bodyPr wrap="none">
            <a:prstTxWarp prst="textNoShape">
              <a:avLst/>
            </a:prstTxWarp>
            <a:spAutoFit/>
          </a:bodyPr>
          <a:lstStyle/>
          <a:p>
            <a:r>
              <a:rPr lang="en-US" sz="2400" dirty="0"/>
              <a:t>Improved Event-Free Survival?  </a:t>
            </a:r>
            <a:r>
              <a:rPr lang="en-US" sz="2400" dirty="0">
                <a:solidFill>
                  <a:srgbClr val="FFFF00"/>
                </a:solidFill>
              </a:rPr>
              <a:t>Before the randomized trials:</a:t>
            </a:r>
          </a:p>
        </p:txBody>
      </p:sp>
      <p:sp>
        <p:nvSpPr>
          <p:cNvPr id="9" name="TextBox 8"/>
          <p:cNvSpPr txBox="1"/>
          <p:nvPr/>
        </p:nvSpPr>
        <p:spPr>
          <a:xfrm>
            <a:off x="4211960" y="5972175"/>
            <a:ext cx="2413994" cy="461665"/>
          </a:xfrm>
          <a:prstGeom prst="rect">
            <a:avLst/>
          </a:prstGeom>
          <a:noFill/>
        </p:spPr>
        <p:txBody>
          <a:bodyPr wrap="none" rtlCol="0">
            <a:spAutoFit/>
          </a:bodyPr>
          <a:lstStyle/>
          <a:p>
            <a:r>
              <a:rPr lang="en-US" sz="2400" dirty="0"/>
              <a:t>Non-</a:t>
            </a:r>
            <a:r>
              <a:rPr lang="en-US" sz="2400" dirty="0" err="1"/>
              <a:t>randomised</a:t>
            </a:r>
            <a:endParaRPr lang="en-US" sz="2400" dirty="0"/>
          </a:p>
        </p:txBody>
      </p:sp>
    </p:spTree>
    <p:extLst>
      <p:ext uri="{BB962C8B-B14F-4D97-AF65-F5344CB8AC3E}">
        <p14:creationId xmlns:p14="http://schemas.microsoft.com/office/powerpoint/2010/main" val="48722435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p:cNvSpPr>
            <a:spLocks noGrp="1"/>
          </p:cNvSpPr>
          <p:nvPr>
            <p:ph type="title"/>
          </p:nvPr>
        </p:nvSpPr>
        <p:spPr>
          <a:xfrm>
            <a:off x="249238" y="193675"/>
            <a:ext cx="8524875" cy="1143000"/>
          </a:xfrm>
        </p:spPr>
        <p:txBody>
          <a:bodyPr/>
          <a:lstStyle/>
          <a:p>
            <a:pPr eaLnBrk="1" hangingPunct="1"/>
            <a:r>
              <a:rPr lang="en-US" sz="3600" b="1">
                <a:solidFill>
                  <a:srgbClr val="FFFF00"/>
                </a:solidFill>
                <a:latin typeface="Calibri" charset="0"/>
              </a:rPr>
              <a:t>Atrial Fibrillation Doubles Mortality in all age groups</a:t>
            </a:r>
            <a:endParaRPr lang="en-US" sz="3600">
              <a:latin typeface="Calibri" charset="0"/>
            </a:endParaRPr>
          </a:p>
        </p:txBody>
      </p:sp>
      <p:pic>
        <p:nvPicPr>
          <p:cNvPr id="3164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590" y="4598638"/>
            <a:ext cx="3658850" cy="206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26" descr="img008">
            <a:extLst>
              <a:ext uri="{FF2B5EF4-FFF2-40B4-BE49-F238E27FC236}">
                <a16:creationId xmlns:a16="http://schemas.microsoft.com/office/drawing/2014/main" id="{5BDBE812-94B5-984C-8AE9-7F8099B852F7}"/>
              </a:ext>
            </a:extLst>
          </p:cNvPr>
          <p:cNvPicPr>
            <a:picLocks noChangeAspect="1" noChangeArrowheads="1"/>
          </p:cNvPicPr>
          <p:nvPr/>
        </p:nvPicPr>
        <p:blipFill>
          <a:blip r:embed="rId3"/>
          <a:srcRect/>
          <a:stretch>
            <a:fillRect/>
          </a:stretch>
        </p:blipFill>
        <p:spPr bwMode="auto">
          <a:xfrm>
            <a:off x="611560" y="1556792"/>
            <a:ext cx="4665712" cy="3499284"/>
          </a:xfrm>
          <a:prstGeom prst="rect">
            <a:avLst/>
          </a:prstGeom>
          <a:noFill/>
        </p:spPr>
      </p:pic>
      <p:sp>
        <p:nvSpPr>
          <p:cNvPr id="2" name="TextBox 1">
            <a:extLst>
              <a:ext uri="{FF2B5EF4-FFF2-40B4-BE49-F238E27FC236}">
                <a16:creationId xmlns:a16="http://schemas.microsoft.com/office/drawing/2014/main" id="{BC748685-3576-AC46-B01B-792024E77E56}"/>
              </a:ext>
            </a:extLst>
          </p:cNvPr>
          <p:cNvSpPr txBox="1"/>
          <p:nvPr/>
        </p:nvSpPr>
        <p:spPr>
          <a:xfrm>
            <a:off x="5796136" y="1336675"/>
            <a:ext cx="2905969" cy="2554545"/>
          </a:xfrm>
          <a:prstGeom prst="rect">
            <a:avLst/>
          </a:prstGeom>
          <a:noFill/>
        </p:spPr>
        <p:txBody>
          <a:bodyPr wrap="square" rtlCol="0">
            <a:spAutoFit/>
          </a:bodyPr>
          <a:lstStyle/>
          <a:p>
            <a:pPr marL="571500" indent="-571500">
              <a:buFont typeface="Arial" panose="020B0604020202020204" pitchFamily="34" charset="0"/>
              <a:buChar char="•"/>
            </a:pPr>
            <a:r>
              <a:rPr lang="en-US" sz="2000" dirty="0">
                <a:latin typeface="+mn-lt"/>
              </a:rPr>
              <a:t>5 x risk of stroke</a:t>
            </a:r>
          </a:p>
          <a:p>
            <a:pPr marL="571500" indent="-571500">
              <a:buFont typeface="Arial" panose="020B0604020202020204" pitchFamily="34" charset="0"/>
              <a:buChar char="•"/>
            </a:pPr>
            <a:r>
              <a:rPr lang="en-US" sz="2000" dirty="0">
                <a:latin typeface="+mn-lt"/>
              </a:rPr>
              <a:t>3 x risk of heart failure</a:t>
            </a:r>
          </a:p>
          <a:p>
            <a:pPr marL="571500" indent="-571500">
              <a:buFont typeface="Arial" panose="020B0604020202020204" pitchFamily="34" charset="0"/>
              <a:buChar char="•"/>
            </a:pPr>
            <a:r>
              <a:rPr lang="en-US" sz="2000" dirty="0">
                <a:latin typeface="+mn-lt"/>
              </a:rPr>
              <a:t>2 x higher rate of hospitalization</a:t>
            </a:r>
          </a:p>
          <a:p>
            <a:pPr marL="571500" indent="-571500">
              <a:buFont typeface="Arial" panose="020B0604020202020204" pitchFamily="34" charset="0"/>
              <a:buChar char="•"/>
            </a:pPr>
            <a:r>
              <a:rPr lang="en-US" sz="2000" dirty="0">
                <a:latin typeface="+mn-lt"/>
              </a:rPr>
              <a:t>3 x more likely to have multiple hospital admissions</a:t>
            </a:r>
          </a:p>
        </p:txBody>
      </p:sp>
      <p:sp>
        <p:nvSpPr>
          <p:cNvPr id="3" name="TextBox 2">
            <a:extLst>
              <a:ext uri="{FF2B5EF4-FFF2-40B4-BE49-F238E27FC236}">
                <a16:creationId xmlns:a16="http://schemas.microsoft.com/office/drawing/2014/main" id="{7BC0DC26-B524-0C4E-BA4E-4894503EDF34}"/>
              </a:ext>
            </a:extLst>
          </p:cNvPr>
          <p:cNvSpPr txBox="1"/>
          <p:nvPr/>
        </p:nvSpPr>
        <p:spPr>
          <a:xfrm>
            <a:off x="6069259" y="3840543"/>
            <a:ext cx="2920158" cy="369332"/>
          </a:xfrm>
          <a:prstGeom prst="rect">
            <a:avLst/>
          </a:prstGeom>
          <a:noFill/>
        </p:spPr>
        <p:txBody>
          <a:bodyPr wrap="none" rtlCol="0">
            <a:spAutoFit/>
          </a:bodyPr>
          <a:lstStyle/>
          <a:p>
            <a:r>
              <a:rPr lang="en-US" sz="1800" dirty="0">
                <a:latin typeface="+mn-lt"/>
              </a:rPr>
              <a:t>(American Heart Association)</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82303" y="3612488"/>
            <a:ext cx="4059725" cy="1401019"/>
          </a:xfrm>
          <a:prstGeom prst="rect">
            <a:avLst/>
          </a:prstGeom>
        </p:spPr>
        <p:txBody>
          <a:bodyPr/>
          <a:lst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Arial" charset="0"/>
              <a:buChar char="•"/>
            </a:pPr>
            <a:r>
              <a:rPr lang="en-US" sz="2000" dirty="0">
                <a:latin typeface="Calibri" charset="0"/>
                <a:ea typeface="Calibri" charset="0"/>
                <a:cs typeface="Calibri" charset="0"/>
              </a:rPr>
              <a:t>363 patients with heart failure and atrial fibrillation</a:t>
            </a:r>
          </a:p>
          <a:p>
            <a:pPr>
              <a:buFont typeface="Arial" charset="0"/>
              <a:buChar char="•"/>
            </a:pPr>
            <a:r>
              <a:rPr lang="en-US" sz="2000" dirty="0">
                <a:latin typeface="Calibri" charset="0"/>
                <a:ea typeface="Calibri" charset="0"/>
                <a:cs typeface="Calibri" charset="0"/>
              </a:rPr>
              <a:t>LVEF ≤ 35% and PAF/</a:t>
            </a:r>
            <a:r>
              <a:rPr lang="en-US" sz="2000" dirty="0" err="1">
                <a:latin typeface="Calibri" charset="0"/>
                <a:ea typeface="Calibri" charset="0"/>
                <a:cs typeface="Calibri" charset="0"/>
              </a:rPr>
              <a:t>PersAF</a:t>
            </a:r>
            <a:r>
              <a:rPr lang="en-US" sz="2000" dirty="0">
                <a:latin typeface="Calibri" charset="0"/>
                <a:ea typeface="Calibri" charset="0"/>
                <a:cs typeface="Calibri" charset="0"/>
              </a:rPr>
              <a:t>/LSPAF</a:t>
            </a:r>
          </a:p>
          <a:p>
            <a:pPr>
              <a:buFont typeface="Arial" charset="0"/>
              <a:buChar char="•"/>
            </a:pPr>
            <a:r>
              <a:rPr lang="en-US" sz="2000" dirty="0" err="1">
                <a:latin typeface="Calibri" charset="0"/>
                <a:ea typeface="Calibri" charset="0"/>
                <a:cs typeface="Calibri" charset="0"/>
              </a:rPr>
              <a:t>Randomised</a:t>
            </a:r>
            <a:r>
              <a:rPr lang="en-US" sz="2000" dirty="0">
                <a:latin typeface="Calibri" charset="0"/>
                <a:ea typeface="Calibri" charset="0"/>
                <a:cs typeface="Calibri" charset="0"/>
              </a:rPr>
              <a:t> to medical treatment or ablation</a:t>
            </a:r>
          </a:p>
          <a:p>
            <a:pPr>
              <a:buFont typeface="Arial" charset="0"/>
              <a:buChar char="•"/>
            </a:pPr>
            <a:r>
              <a:rPr lang="en-US" sz="2000" dirty="0">
                <a:latin typeface="Calibri" charset="0"/>
                <a:ea typeface="Calibri" charset="0"/>
                <a:cs typeface="Calibri" charset="0"/>
              </a:rPr>
              <a:t>47% reduction in risk of mortality</a:t>
            </a:r>
          </a:p>
          <a:p>
            <a:pPr>
              <a:buFont typeface="Arial" charset="0"/>
              <a:buChar char="•"/>
            </a:pPr>
            <a:r>
              <a:rPr lang="en-US" sz="2000" dirty="0">
                <a:latin typeface="Calibri" charset="0"/>
                <a:ea typeface="Calibri" charset="0"/>
                <a:cs typeface="Calibri" charset="0"/>
              </a:rPr>
              <a:t>We are recruiting patients into a large UK trial testing this hypothesis (CRAAFT-HF)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747" y="1726864"/>
            <a:ext cx="3395878" cy="18785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56340"/>
            <a:ext cx="3395878" cy="19145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714" y="4312998"/>
            <a:ext cx="3620561" cy="22689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2071" y="2198265"/>
            <a:ext cx="3203848" cy="2087356"/>
          </a:xfrm>
          <a:prstGeom prst="rect">
            <a:avLst/>
          </a:prstGeom>
        </p:spPr>
      </p:pic>
      <p:sp>
        <p:nvSpPr>
          <p:cNvPr id="7" name="TextBox 6"/>
          <p:cNvSpPr txBox="1"/>
          <p:nvPr/>
        </p:nvSpPr>
        <p:spPr>
          <a:xfrm>
            <a:off x="453631" y="519482"/>
            <a:ext cx="4462678" cy="1200329"/>
          </a:xfrm>
          <a:prstGeom prst="rect">
            <a:avLst/>
          </a:prstGeom>
          <a:noFill/>
        </p:spPr>
        <p:txBody>
          <a:bodyPr wrap="square" rtlCol="0">
            <a:spAutoFit/>
          </a:bodyPr>
          <a:lstStyle/>
          <a:p>
            <a:r>
              <a:rPr lang="en-US" sz="1800" dirty="0"/>
              <a:t>Does AF catheter ablation reduce </a:t>
            </a:r>
          </a:p>
          <a:p>
            <a:r>
              <a:rPr lang="en-US" sz="1800" dirty="0"/>
              <a:t>Mortality in patients with Heart Failure and Reduced Left Ventricular Ejection Fraction?</a:t>
            </a:r>
          </a:p>
        </p:txBody>
      </p:sp>
      <p:sp>
        <p:nvSpPr>
          <p:cNvPr id="8" name="Rectangle 7">
            <a:extLst>
              <a:ext uri="{FF2B5EF4-FFF2-40B4-BE49-F238E27FC236}">
                <a16:creationId xmlns:a16="http://schemas.microsoft.com/office/drawing/2014/main" id="{4DEE7F34-2F9B-6345-B068-EC2EA2F7EC99}"/>
              </a:ext>
            </a:extLst>
          </p:cNvPr>
          <p:cNvSpPr/>
          <p:nvPr/>
        </p:nvSpPr>
        <p:spPr>
          <a:xfrm>
            <a:off x="971600" y="2934166"/>
            <a:ext cx="4572000" cy="307777"/>
          </a:xfrm>
          <a:prstGeom prst="rect">
            <a:avLst/>
          </a:prstGeom>
        </p:spPr>
        <p:txBody>
          <a:bodyPr>
            <a:spAutoFit/>
          </a:bodyPr>
          <a:lstStyle/>
          <a:p>
            <a:r>
              <a:rPr lang="en-GB" sz="1400" dirty="0">
                <a:latin typeface="Calibri" panose="020F0502020204030204" pitchFamily="34" charset="0"/>
                <a:cs typeface="Calibri" panose="020F0502020204030204" pitchFamily="34" charset="0"/>
              </a:rPr>
              <a:t>N </a:t>
            </a:r>
            <a:r>
              <a:rPr lang="en-GB" sz="1400" dirty="0" err="1">
                <a:latin typeface="Calibri" panose="020F0502020204030204" pitchFamily="34" charset="0"/>
                <a:cs typeface="Calibri" panose="020F0502020204030204" pitchFamily="34" charset="0"/>
              </a:rPr>
              <a:t>Engl</a:t>
            </a:r>
            <a:r>
              <a:rPr lang="en-GB" sz="1400" dirty="0">
                <a:latin typeface="Calibri" panose="020F0502020204030204" pitchFamily="34" charset="0"/>
                <a:cs typeface="Calibri" panose="020F0502020204030204" pitchFamily="34" charset="0"/>
              </a:rPr>
              <a:t> J Med. 2018 Feb 1;378(5):417-427</a:t>
            </a: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2CE3632-3009-CADC-5267-1F78E674CAB1}"/>
              </a:ext>
            </a:extLst>
          </p:cNvPr>
          <p:cNvSpPr txBox="1"/>
          <p:nvPr/>
        </p:nvSpPr>
        <p:spPr>
          <a:xfrm>
            <a:off x="107504" y="65057"/>
            <a:ext cx="2745623" cy="461665"/>
          </a:xfrm>
          <a:prstGeom prst="rect">
            <a:avLst/>
          </a:prstGeom>
          <a:noFill/>
        </p:spPr>
        <p:txBody>
          <a:bodyPr wrap="none" rtlCol="0">
            <a:spAutoFit/>
          </a:bodyPr>
          <a:lstStyle/>
          <a:p>
            <a:r>
              <a:rPr lang="en-US" sz="2400" dirty="0">
                <a:solidFill>
                  <a:srgbClr val="FFFF00"/>
                </a:solidFill>
              </a:rPr>
              <a:t>Randomized Trials:</a:t>
            </a:r>
          </a:p>
        </p:txBody>
      </p:sp>
    </p:spTree>
    <p:extLst>
      <p:ext uri="{BB962C8B-B14F-4D97-AF65-F5344CB8AC3E}">
        <p14:creationId xmlns:p14="http://schemas.microsoft.com/office/powerpoint/2010/main" val="563796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9F5F4-FE1B-E129-5AC1-A1F7C2CCB050}"/>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6F438D9-153C-A06E-DF36-D2266C6F0251}"/>
              </a:ext>
            </a:extLst>
          </p:cNvPr>
          <p:cNvSpPr txBox="1">
            <a:spLocks/>
          </p:cNvSpPr>
          <p:nvPr/>
        </p:nvSpPr>
        <p:spPr>
          <a:xfrm>
            <a:off x="420995" y="1946483"/>
            <a:ext cx="4566120" cy="1401019"/>
          </a:xfrm>
          <a:prstGeom prst="rect">
            <a:avLst/>
          </a:prstGeom>
        </p:spPr>
        <p:txBody>
          <a:bodyPr/>
          <a:lst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Arial" charset="0"/>
              <a:buChar char="•"/>
            </a:pPr>
            <a:r>
              <a:rPr lang="en-US" sz="2000" dirty="0">
                <a:latin typeface="Calibri" charset="0"/>
                <a:ea typeface="Calibri" charset="0"/>
                <a:cs typeface="Calibri" charset="0"/>
              </a:rPr>
              <a:t>CABANA 2204 symptomatic patients </a:t>
            </a:r>
          </a:p>
          <a:p>
            <a:pPr>
              <a:buFont typeface="Arial" charset="0"/>
              <a:buChar char="•"/>
            </a:pPr>
            <a:r>
              <a:rPr lang="en-US" sz="2000" dirty="0">
                <a:latin typeface="Calibri" charset="0"/>
                <a:ea typeface="Calibri" charset="0"/>
                <a:cs typeface="Calibri" charset="0"/>
              </a:rPr>
              <a:t>All types included</a:t>
            </a:r>
          </a:p>
          <a:p>
            <a:pPr>
              <a:buFont typeface="Arial" charset="0"/>
              <a:buChar char="•"/>
            </a:pPr>
            <a:r>
              <a:rPr lang="en-US" sz="2000" dirty="0">
                <a:latin typeface="Calibri" charset="0"/>
                <a:ea typeface="Calibri" charset="0"/>
                <a:cs typeface="Calibri" charset="0"/>
              </a:rPr>
              <a:t>No significant difference comparing those randomized at the start to drug treatment or ablation</a:t>
            </a:r>
          </a:p>
        </p:txBody>
      </p:sp>
      <p:sp>
        <p:nvSpPr>
          <p:cNvPr id="7" name="TextBox 6">
            <a:extLst>
              <a:ext uri="{FF2B5EF4-FFF2-40B4-BE49-F238E27FC236}">
                <a16:creationId xmlns:a16="http://schemas.microsoft.com/office/drawing/2014/main" id="{9E38602D-A39A-5B5A-133F-F20AF89E62E6}"/>
              </a:ext>
            </a:extLst>
          </p:cNvPr>
          <p:cNvSpPr txBox="1"/>
          <p:nvPr/>
        </p:nvSpPr>
        <p:spPr>
          <a:xfrm>
            <a:off x="325346" y="312105"/>
            <a:ext cx="5173852" cy="707886"/>
          </a:xfrm>
          <a:prstGeom prst="rect">
            <a:avLst/>
          </a:prstGeom>
          <a:noFill/>
        </p:spPr>
        <p:txBody>
          <a:bodyPr wrap="none" rtlCol="0">
            <a:spAutoFit/>
          </a:bodyPr>
          <a:lstStyle/>
          <a:p>
            <a:r>
              <a:rPr lang="en-US" sz="2000" dirty="0"/>
              <a:t>Does AF catheter ablation reduce </a:t>
            </a:r>
          </a:p>
          <a:p>
            <a:r>
              <a:rPr lang="en-US" sz="2000" dirty="0"/>
              <a:t>Mortality in patients with Mild Heart Failure?</a:t>
            </a:r>
          </a:p>
        </p:txBody>
      </p:sp>
      <p:pic>
        <p:nvPicPr>
          <p:cNvPr id="9" name="Picture 8">
            <a:extLst>
              <a:ext uri="{FF2B5EF4-FFF2-40B4-BE49-F238E27FC236}">
                <a16:creationId xmlns:a16="http://schemas.microsoft.com/office/drawing/2014/main" id="{C199F93C-7253-8934-8B2C-B83E074A975C}"/>
              </a:ext>
            </a:extLst>
          </p:cNvPr>
          <p:cNvPicPr>
            <a:picLocks noChangeAspect="1"/>
          </p:cNvPicPr>
          <p:nvPr/>
        </p:nvPicPr>
        <p:blipFill>
          <a:blip r:embed="rId2"/>
          <a:stretch>
            <a:fillRect/>
          </a:stretch>
        </p:blipFill>
        <p:spPr>
          <a:xfrm>
            <a:off x="4989773" y="1072217"/>
            <a:ext cx="3620561" cy="2583801"/>
          </a:xfrm>
          <a:prstGeom prst="rect">
            <a:avLst/>
          </a:prstGeom>
        </p:spPr>
      </p:pic>
      <p:sp>
        <p:nvSpPr>
          <p:cNvPr id="14" name="TextBox 13">
            <a:extLst>
              <a:ext uri="{FF2B5EF4-FFF2-40B4-BE49-F238E27FC236}">
                <a16:creationId xmlns:a16="http://schemas.microsoft.com/office/drawing/2014/main" id="{5AE4C3B5-1A1B-781D-3E8A-54870C550E94}"/>
              </a:ext>
            </a:extLst>
          </p:cNvPr>
          <p:cNvSpPr txBox="1"/>
          <p:nvPr/>
        </p:nvSpPr>
        <p:spPr>
          <a:xfrm>
            <a:off x="564952" y="1069740"/>
            <a:ext cx="3494861" cy="1015663"/>
          </a:xfrm>
          <a:prstGeom prst="rect">
            <a:avLst/>
          </a:prstGeom>
          <a:noFill/>
        </p:spPr>
        <p:txBody>
          <a:bodyPr wrap="square" rtlCol="0">
            <a:spAutoFit/>
          </a:bodyPr>
          <a:lstStyle/>
          <a:p>
            <a:r>
              <a:rPr lang="en-US" sz="2000" dirty="0"/>
              <a:t>CABANA </a:t>
            </a:r>
            <a:r>
              <a:rPr lang="en-US" sz="2000" dirty="0" err="1"/>
              <a:t>Randomised</a:t>
            </a:r>
            <a:r>
              <a:rPr lang="en-US" sz="2000" dirty="0"/>
              <a:t> Trial – All Patients</a:t>
            </a:r>
          </a:p>
          <a:p>
            <a:endParaRPr lang="en-US" sz="2000" dirty="0"/>
          </a:p>
        </p:txBody>
      </p:sp>
      <p:sp>
        <p:nvSpPr>
          <p:cNvPr id="17" name="TextBox 16">
            <a:extLst>
              <a:ext uri="{FF2B5EF4-FFF2-40B4-BE49-F238E27FC236}">
                <a16:creationId xmlns:a16="http://schemas.microsoft.com/office/drawing/2014/main" id="{A236329A-D703-FF93-3A32-4B7E3CF2D413}"/>
              </a:ext>
            </a:extLst>
          </p:cNvPr>
          <p:cNvSpPr txBox="1"/>
          <p:nvPr/>
        </p:nvSpPr>
        <p:spPr>
          <a:xfrm>
            <a:off x="5480191" y="1807143"/>
            <a:ext cx="3157980" cy="584775"/>
          </a:xfrm>
          <a:prstGeom prst="rect">
            <a:avLst/>
          </a:prstGeom>
          <a:noFill/>
        </p:spPr>
        <p:txBody>
          <a:bodyPr wrap="none" rtlCol="0">
            <a:spAutoFit/>
          </a:bodyPr>
          <a:lstStyle/>
          <a:p>
            <a:r>
              <a:rPr lang="en-US" sz="1600" dirty="0">
                <a:solidFill>
                  <a:schemeClr val="bg1"/>
                </a:solidFill>
              </a:rPr>
              <a:t>5.2% v. 6.1% All cause mortality</a:t>
            </a:r>
          </a:p>
          <a:p>
            <a:r>
              <a:rPr lang="en-US" sz="1600" dirty="0">
                <a:solidFill>
                  <a:schemeClr val="bg1"/>
                </a:solidFill>
              </a:rPr>
              <a:t>over 4 years</a:t>
            </a:r>
          </a:p>
        </p:txBody>
      </p:sp>
      <p:sp>
        <p:nvSpPr>
          <p:cNvPr id="19" name="Content Placeholder 2">
            <a:extLst>
              <a:ext uri="{FF2B5EF4-FFF2-40B4-BE49-F238E27FC236}">
                <a16:creationId xmlns:a16="http://schemas.microsoft.com/office/drawing/2014/main" id="{F492A60A-A731-AF6A-9CD9-62D6FE952FF8}"/>
              </a:ext>
            </a:extLst>
          </p:cNvPr>
          <p:cNvSpPr txBox="1">
            <a:spLocks/>
          </p:cNvSpPr>
          <p:nvPr/>
        </p:nvSpPr>
        <p:spPr>
          <a:xfrm>
            <a:off x="395816" y="4564595"/>
            <a:ext cx="4566120" cy="1401019"/>
          </a:xfrm>
          <a:prstGeom prst="rect">
            <a:avLst/>
          </a:prstGeom>
        </p:spPr>
        <p:txBody>
          <a:bodyPr/>
          <a:lstStyle>
            <a:lvl1pPr marL="273050" indent="-255588" algn="l" rtl="0" eaLnBrk="0" fontAlgn="base" hangingPunct="0">
              <a:spcBef>
                <a:spcPct val="20000"/>
              </a:spcBef>
              <a:spcAft>
                <a:spcPct val="0"/>
              </a:spcAft>
              <a:buSzPct val="60000"/>
              <a:buFont typeface="Wingdings"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a:buFont typeface="Arial" charset="0"/>
              <a:buChar char="•"/>
            </a:pPr>
            <a:r>
              <a:rPr lang="en-US" sz="2000" dirty="0">
                <a:latin typeface="Calibri" charset="0"/>
                <a:ea typeface="Calibri" charset="0"/>
                <a:cs typeface="Calibri" charset="0"/>
              </a:rPr>
              <a:t>CABANA 778 patients all with NYHA heart failure symptoms ≥ 2 (</a:t>
            </a:r>
            <a:r>
              <a:rPr lang="en-US" sz="2000" dirty="0" err="1">
                <a:latin typeface="Calibri" charset="0"/>
                <a:ea typeface="Calibri" charset="0"/>
                <a:cs typeface="Calibri" charset="0"/>
              </a:rPr>
              <a:t>ie</a:t>
            </a:r>
            <a:r>
              <a:rPr lang="en-US" sz="2000" dirty="0">
                <a:latin typeface="Calibri" charset="0"/>
                <a:ea typeface="Calibri" charset="0"/>
                <a:cs typeface="Calibri" charset="0"/>
              </a:rPr>
              <a:t> breathless on exertion or worse)</a:t>
            </a:r>
          </a:p>
          <a:p>
            <a:pPr>
              <a:buFont typeface="Arial" charset="0"/>
              <a:buChar char="•"/>
            </a:pPr>
            <a:r>
              <a:rPr lang="en-US" sz="2000" dirty="0">
                <a:latin typeface="Calibri" charset="0"/>
                <a:ea typeface="Calibri" charset="0"/>
                <a:cs typeface="Calibri" charset="0"/>
              </a:rPr>
              <a:t>Significant 43% relative risk reduction in patients randomized to catheter ablation</a:t>
            </a:r>
          </a:p>
        </p:txBody>
      </p:sp>
      <p:sp>
        <p:nvSpPr>
          <p:cNvPr id="21" name="TextBox 20">
            <a:extLst>
              <a:ext uri="{FF2B5EF4-FFF2-40B4-BE49-F238E27FC236}">
                <a16:creationId xmlns:a16="http://schemas.microsoft.com/office/drawing/2014/main" id="{032E1666-C5F2-F179-EE18-B33F33E72EA8}"/>
              </a:ext>
            </a:extLst>
          </p:cNvPr>
          <p:cNvSpPr txBox="1"/>
          <p:nvPr/>
        </p:nvSpPr>
        <p:spPr>
          <a:xfrm>
            <a:off x="395816" y="3948261"/>
            <a:ext cx="4435060" cy="400110"/>
          </a:xfrm>
          <a:prstGeom prst="rect">
            <a:avLst/>
          </a:prstGeom>
          <a:noFill/>
        </p:spPr>
        <p:txBody>
          <a:bodyPr wrap="none" rtlCol="0">
            <a:spAutoFit/>
          </a:bodyPr>
          <a:lstStyle/>
          <a:p>
            <a:r>
              <a:rPr lang="en-US" sz="2000" dirty="0"/>
              <a:t>CABANA subgroup with HF symptoms</a:t>
            </a:r>
          </a:p>
        </p:txBody>
      </p:sp>
      <p:sp>
        <p:nvSpPr>
          <p:cNvPr id="22" name="Rectangle 1">
            <a:extLst>
              <a:ext uri="{FF2B5EF4-FFF2-40B4-BE49-F238E27FC236}">
                <a16:creationId xmlns:a16="http://schemas.microsoft.com/office/drawing/2014/main" id="{FAA8D536-7162-7D57-2177-85CD574E6469}"/>
              </a:ext>
            </a:extLst>
          </p:cNvPr>
          <p:cNvSpPr>
            <a:spLocks noChangeArrowheads="1"/>
          </p:cNvSpPr>
          <p:nvPr/>
        </p:nvSpPr>
        <p:spPr bwMode="auto">
          <a:xfrm>
            <a:off x="1288260" y="4298490"/>
            <a:ext cx="24497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Unicode MS" panose="020B0604020202020204" pitchFamily="34" charset="-128"/>
                <a:ea typeface="Arial Unicode MS" panose="020B0604020202020204" pitchFamily="34" charset="-128"/>
                <a:cs typeface="Arial Unicode MS" panose="020B0604020202020204" pitchFamily="34" charset="-128"/>
              </a:rPr>
              <a:t>Circulation 2021; 143: 1377-1390</a:t>
            </a:r>
          </a:p>
        </p:txBody>
      </p:sp>
      <p:pic>
        <p:nvPicPr>
          <p:cNvPr id="25" name="Picture 24">
            <a:extLst>
              <a:ext uri="{FF2B5EF4-FFF2-40B4-BE49-F238E27FC236}">
                <a16:creationId xmlns:a16="http://schemas.microsoft.com/office/drawing/2014/main" id="{40C0183A-B970-57B3-BC4F-FBCBE7D164B4}"/>
              </a:ext>
            </a:extLst>
          </p:cNvPr>
          <p:cNvPicPr>
            <a:picLocks noChangeAspect="1"/>
          </p:cNvPicPr>
          <p:nvPr/>
        </p:nvPicPr>
        <p:blipFill>
          <a:blip r:embed="rId3"/>
          <a:stretch>
            <a:fillRect/>
          </a:stretch>
        </p:blipFill>
        <p:spPr>
          <a:xfrm>
            <a:off x="4989773" y="4084820"/>
            <a:ext cx="3931910" cy="2360568"/>
          </a:xfrm>
          <a:prstGeom prst="rect">
            <a:avLst/>
          </a:prstGeom>
        </p:spPr>
      </p:pic>
      <p:sp>
        <p:nvSpPr>
          <p:cNvPr id="26" name="Rectangle 1">
            <a:extLst>
              <a:ext uri="{FF2B5EF4-FFF2-40B4-BE49-F238E27FC236}">
                <a16:creationId xmlns:a16="http://schemas.microsoft.com/office/drawing/2014/main" id="{70D32127-B54D-B4E2-4B53-733DABF19B55}"/>
              </a:ext>
            </a:extLst>
          </p:cNvPr>
          <p:cNvSpPr>
            <a:spLocks noChangeArrowheads="1"/>
          </p:cNvSpPr>
          <p:nvPr/>
        </p:nvSpPr>
        <p:spPr bwMode="auto">
          <a:xfrm>
            <a:off x="1062290" y="1666521"/>
            <a:ext cx="25858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BlinkMacSystemFont"/>
              </a:rPr>
              <a:t>J</a:t>
            </a:r>
            <a:r>
              <a:rPr kumimoji="0" lang="en-US" altLang="en-US" sz="1200" b="0" i="0" u="none" strike="noStrike" cap="none" normalizeH="0" baseline="0" dirty="0">
                <a:ln>
                  <a:noFill/>
                </a:ln>
                <a:effectLst/>
                <a:latin typeface="BlinkMacSystemFont"/>
              </a:rPr>
              <a:t>AMA. 2019 Apr 2;321(13):1261-1274.</a:t>
            </a:r>
            <a:endParaRPr kumimoji="0" lang="en-US" altLang="en-US" sz="1800" b="0" i="0" u="none" strike="noStrike" cap="none" normalizeH="0" baseline="0" dirty="0">
              <a:ln>
                <a:noFill/>
              </a:ln>
              <a:effectLst/>
              <a:latin typeface="Arial" panose="020B0604020202020204" pitchFamily="34" charset="0"/>
            </a:endParaRPr>
          </a:p>
        </p:txBody>
      </p:sp>
      <p:sp>
        <p:nvSpPr>
          <p:cNvPr id="27" name="TextBox 26">
            <a:extLst>
              <a:ext uri="{FF2B5EF4-FFF2-40B4-BE49-F238E27FC236}">
                <a16:creationId xmlns:a16="http://schemas.microsoft.com/office/drawing/2014/main" id="{F9B678A1-603D-2862-4556-BB6E6F9FEFB7}"/>
              </a:ext>
            </a:extLst>
          </p:cNvPr>
          <p:cNvSpPr txBox="1"/>
          <p:nvPr/>
        </p:nvSpPr>
        <p:spPr>
          <a:xfrm>
            <a:off x="4796215" y="6445388"/>
            <a:ext cx="5460282" cy="584775"/>
          </a:xfrm>
          <a:prstGeom prst="rect">
            <a:avLst/>
          </a:prstGeom>
          <a:noFill/>
        </p:spPr>
        <p:txBody>
          <a:bodyPr wrap="square" rtlCol="0">
            <a:spAutoFit/>
          </a:bodyPr>
          <a:lstStyle/>
          <a:p>
            <a:r>
              <a:rPr lang="en-US" sz="1600" dirty="0"/>
              <a:t>6.1% v. 9.3% All cause mortality over 4 years</a:t>
            </a:r>
          </a:p>
          <a:p>
            <a:endParaRPr lang="en-US" sz="1600" dirty="0"/>
          </a:p>
        </p:txBody>
      </p:sp>
    </p:spTree>
    <p:extLst>
      <p:ext uri="{BB962C8B-B14F-4D97-AF65-F5344CB8AC3E}">
        <p14:creationId xmlns:p14="http://schemas.microsoft.com/office/powerpoint/2010/main" val="1227668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772400" cy="1219200"/>
          </a:xfrm>
        </p:spPr>
        <p:txBody>
          <a:bodyPr/>
          <a:lstStyle/>
          <a:p>
            <a:pPr>
              <a:defRPr/>
            </a:pPr>
            <a:r>
              <a:rPr lang="en-US" altLang="en-US" sz="3200" dirty="0">
                <a:latin typeface="Calibri" charset="0"/>
                <a:ea typeface="ＭＳ Ｐゴシック" charset="-128"/>
              </a:rPr>
              <a:t>Catheter Ablation for AF Conclusions</a:t>
            </a:r>
          </a:p>
        </p:txBody>
      </p:sp>
      <p:sp>
        <p:nvSpPr>
          <p:cNvPr id="3" name="Content Placeholder 2"/>
          <p:cNvSpPr>
            <a:spLocks noGrp="1"/>
          </p:cNvSpPr>
          <p:nvPr>
            <p:ph idx="1"/>
          </p:nvPr>
        </p:nvSpPr>
        <p:spPr>
          <a:xfrm>
            <a:off x="684048" y="1219200"/>
            <a:ext cx="7772400" cy="4454525"/>
          </a:xfrm>
        </p:spPr>
        <p:txBody>
          <a:bodyPr/>
          <a:lstStyle/>
          <a:p>
            <a:pPr>
              <a:defRPr/>
            </a:pPr>
            <a:r>
              <a:rPr lang="en-US" altLang="en-US" sz="2400" dirty="0">
                <a:latin typeface="Calibri" charset="0"/>
                <a:ea typeface="ＭＳ Ｐゴシック" charset="-128"/>
              </a:rPr>
              <a:t>Catheter ablation is established therapy for symptomatic Atrial Fibrillation</a:t>
            </a:r>
          </a:p>
          <a:p>
            <a:pPr>
              <a:defRPr/>
            </a:pPr>
            <a:r>
              <a:rPr lang="en-US" altLang="en-US" sz="2400" dirty="0">
                <a:latin typeface="Calibri" charset="0"/>
                <a:ea typeface="ＭＳ Ｐゴシック" charset="-128"/>
              </a:rPr>
              <a:t>An average of 100 AF catheter ablations are performed per million population in Europe per annum</a:t>
            </a:r>
          </a:p>
          <a:p>
            <a:pPr>
              <a:defRPr/>
            </a:pPr>
            <a:r>
              <a:rPr lang="en-US" altLang="en-US" sz="2400" dirty="0">
                <a:latin typeface="Calibri" charset="0"/>
                <a:ea typeface="ＭＳ Ｐゴシック" charset="-128"/>
              </a:rPr>
              <a:t>Outcomes differ for different types of AF </a:t>
            </a:r>
          </a:p>
          <a:p>
            <a:pPr>
              <a:defRPr/>
            </a:pPr>
            <a:r>
              <a:rPr lang="en-US" altLang="en-US" sz="2400" dirty="0">
                <a:latin typeface="Calibri" charset="0"/>
                <a:ea typeface="ＭＳ Ｐゴシック" charset="-128"/>
              </a:rPr>
              <a:t>There is some evidence that patients with AF and symptoms shortness of breath, but relatively good LV function have a lower mortality with AF ablation</a:t>
            </a:r>
          </a:p>
          <a:p>
            <a:pPr>
              <a:defRPr/>
            </a:pPr>
            <a:r>
              <a:rPr lang="en-US" altLang="en-US" sz="2400" dirty="0">
                <a:latin typeface="Calibri" charset="0"/>
                <a:ea typeface="ＭＳ Ｐゴシック" charset="-128"/>
              </a:rPr>
              <a:t>Outcome measures depend on intensity of monitoring</a:t>
            </a:r>
          </a:p>
          <a:p>
            <a:pPr>
              <a:defRPr/>
            </a:pPr>
            <a:r>
              <a:rPr lang="en-US" altLang="en-US" sz="2400" dirty="0">
                <a:latin typeface="Calibri" charset="0"/>
                <a:ea typeface="ＭＳ Ｐゴシック" charset="-128"/>
              </a:rPr>
              <a:t>The optimal ablation strategy for Persistent and Longstanding Persistent AF remains under development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1"/>
          <p:cNvSpPr>
            <a:spLocks noGrp="1"/>
          </p:cNvSpPr>
          <p:nvPr>
            <p:ph type="title"/>
          </p:nvPr>
        </p:nvSpPr>
        <p:spPr>
          <a:xfrm>
            <a:off x="249238" y="193675"/>
            <a:ext cx="8524875" cy="1143000"/>
          </a:xfrm>
        </p:spPr>
        <p:txBody>
          <a:bodyPr/>
          <a:lstStyle/>
          <a:p>
            <a:pPr eaLnBrk="1" hangingPunct="1"/>
            <a:r>
              <a:rPr lang="en-US" sz="3200" b="1" dirty="0">
                <a:solidFill>
                  <a:srgbClr val="FFFF00"/>
                </a:solidFill>
                <a:latin typeface="Calibri" charset="0"/>
              </a:rPr>
              <a:t>Atrial Fibrillation causes distressing symptoms in the majority of patients and has major impact on health and quality of life</a:t>
            </a:r>
            <a:endParaRPr lang="en-US" sz="3200" dirty="0">
              <a:latin typeface="Calibri" charset="0"/>
            </a:endParaRPr>
          </a:p>
        </p:txBody>
      </p:sp>
      <p:sp>
        <p:nvSpPr>
          <p:cNvPr id="5" name="Content Placeholder 2"/>
          <p:cNvSpPr>
            <a:spLocks noGrp="1"/>
          </p:cNvSpPr>
          <p:nvPr>
            <p:ph idx="1"/>
          </p:nvPr>
        </p:nvSpPr>
        <p:spPr>
          <a:xfrm>
            <a:off x="4788026" y="1628800"/>
            <a:ext cx="4537075" cy="4321175"/>
          </a:xfrm>
        </p:spPr>
        <p:txBody>
          <a:bodyPr rtlCol="0">
            <a:normAutofit/>
          </a:bodyPr>
          <a:lstStyle/>
          <a:p>
            <a:pPr marL="342829" indent="-342829" defTabSz="914210" eaLnBrk="1" fontAlgn="auto" hangingPunct="1">
              <a:spcAft>
                <a:spcPts val="0"/>
              </a:spcAft>
              <a:buFont typeface="Arial" pitchFamily="34" charset="0"/>
              <a:buChar char="•"/>
              <a:defRPr/>
            </a:pPr>
            <a:r>
              <a:rPr lang="en-US" sz="2000" dirty="0">
                <a:ea typeface="+mn-ea"/>
                <a:cs typeface="+mn-cs"/>
              </a:rPr>
              <a:t>Shortness of breath</a:t>
            </a:r>
          </a:p>
          <a:p>
            <a:pPr marL="342829" indent="-342829" defTabSz="914210" eaLnBrk="1" fontAlgn="auto" hangingPunct="1">
              <a:spcAft>
                <a:spcPts val="0"/>
              </a:spcAft>
              <a:buFont typeface="Arial" pitchFamily="34" charset="0"/>
              <a:buChar char="•"/>
              <a:defRPr/>
            </a:pPr>
            <a:r>
              <a:rPr lang="en-US" sz="2000" dirty="0">
                <a:ea typeface="+mn-ea"/>
                <a:cs typeface="+mn-cs"/>
              </a:rPr>
              <a:t>Palpitations (distressing awareness of fast/powerful/irregular heartbeat)</a:t>
            </a:r>
          </a:p>
          <a:p>
            <a:pPr marL="342829" indent="-342829" defTabSz="914210" eaLnBrk="1" fontAlgn="auto" hangingPunct="1">
              <a:spcAft>
                <a:spcPts val="0"/>
              </a:spcAft>
              <a:buFont typeface="Arial" pitchFamily="34" charset="0"/>
              <a:buChar char="•"/>
              <a:defRPr/>
            </a:pPr>
            <a:r>
              <a:rPr lang="en-US" sz="2000" dirty="0">
                <a:ea typeface="+mn-ea"/>
                <a:cs typeface="+mn-cs"/>
              </a:rPr>
              <a:t>Dizziness lightheadedness</a:t>
            </a:r>
          </a:p>
          <a:p>
            <a:pPr marL="342829" indent="-342829" defTabSz="914210" eaLnBrk="1" fontAlgn="auto" hangingPunct="1">
              <a:spcAft>
                <a:spcPts val="0"/>
              </a:spcAft>
              <a:buFont typeface="Arial" pitchFamily="34" charset="0"/>
              <a:buChar char="•"/>
              <a:defRPr/>
            </a:pPr>
            <a:r>
              <a:rPr lang="en-US" sz="2000" dirty="0">
                <a:ea typeface="+mn-ea"/>
                <a:cs typeface="+mn-cs"/>
              </a:rPr>
              <a:t>Chest pain / discomfort</a:t>
            </a:r>
          </a:p>
          <a:p>
            <a:pPr marL="342829" indent="-342829" defTabSz="914210" eaLnBrk="1" fontAlgn="auto" hangingPunct="1">
              <a:spcAft>
                <a:spcPts val="0"/>
              </a:spcAft>
              <a:buFont typeface="Arial" pitchFamily="34" charset="0"/>
              <a:buChar char="•"/>
              <a:defRPr/>
            </a:pPr>
            <a:r>
              <a:rPr lang="en-US" sz="2000" dirty="0">
                <a:ea typeface="+mn-ea"/>
                <a:cs typeface="+mn-cs"/>
              </a:rPr>
              <a:t>Fatigue</a:t>
            </a:r>
          </a:p>
          <a:p>
            <a:pPr marL="342829" indent="-342829" defTabSz="914210" eaLnBrk="1" fontAlgn="auto" hangingPunct="1">
              <a:spcAft>
                <a:spcPts val="0"/>
              </a:spcAft>
              <a:buFont typeface="Arial" pitchFamily="34" charset="0"/>
              <a:buChar char="•"/>
              <a:defRPr/>
            </a:pPr>
            <a:r>
              <a:rPr lang="en-US" sz="2000" dirty="0">
                <a:ea typeface="+mn-ea"/>
                <a:cs typeface="+mn-cs"/>
              </a:rPr>
              <a:t>Anxiety and depression</a:t>
            </a:r>
          </a:p>
          <a:p>
            <a:pPr marL="342829" indent="-342829" defTabSz="914210" eaLnBrk="1" fontAlgn="auto" hangingPunct="1">
              <a:spcAft>
                <a:spcPts val="0"/>
              </a:spcAft>
              <a:buFont typeface="Arial" pitchFamily="34" charset="0"/>
              <a:buChar char="•"/>
              <a:defRPr/>
            </a:pPr>
            <a:r>
              <a:rPr lang="en-US" sz="2000" dirty="0">
                <a:ea typeface="+mn-ea"/>
                <a:cs typeface="+mn-cs"/>
              </a:rPr>
              <a:t>Drug side effects</a:t>
            </a:r>
          </a:p>
          <a:p>
            <a:pPr marL="342829" indent="-342829" defTabSz="914210" eaLnBrk="1" fontAlgn="auto" hangingPunct="1">
              <a:spcAft>
                <a:spcPts val="0"/>
              </a:spcAft>
              <a:buFont typeface="Arial" pitchFamily="34" charset="0"/>
              <a:buChar char="•"/>
              <a:defRPr/>
            </a:pPr>
            <a:endParaRPr lang="en-US" dirty="0">
              <a:ea typeface="+mn-ea"/>
              <a:cs typeface="+mn-cs"/>
            </a:endParaRPr>
          </a:p>
        </p:txBody>
      </p:sp>
      <p:pic>
        <p:nvPicPr>
          <p:cNvPr id="3174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2602" y="4221088"/>
            <a:ext cx="1810288" cy="1189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0CBF15F-F357-0A43-8B36-24DE66C76CAE}"/>
              </a:ext>
            </a:extLst>
          </p:cNvPr>
          <p:cNvSpPr txBox="1"/>
          <p:nvPr/>
        </p:nvSpPr>
        <p:spPr>
          <a:xfrm>
            <a:off x="4788026" y="6093296"/>
            <a:ext cx="3655873" cy="707886"/>
          </a:xfrm>
          <a:prstGeom prst="rect">
            <a:avLst/>
          </a:prstGeom>
          <a:noFill/>
        </p:spPr>
        <p:txBody>
          <a:bodyPr wrap="none" rtlCol="0">
            <a:spAutoFit/>
          </a:bodyPr>
          <a:lstStyle/>
          <a:p>
            <a:r>
              <a:rPr lang="en-US" sz="2000" dirty="0">
                <a:latin typeface="+mn-lt"/>
              </a:rPr>
              <a:t>European Society of Cardiology</a:t>
            </a:r>
          </a:p>
          <a:p>
            <a:r>
              <a:rPr lang="en-US" sz="2000" dirty="0">
                <a:latin typeface="+mn-lt"/>
              </a:rPr>
              <a:t>Atrial Fibrillation Guidelines 2020</a:t>
            </a:r>
          </a:p>
        </p:txBody>
      </p:sp>
      <p:pic>
        <p:nvPicPr>
          <p:cNvPr id="7" name="Picture 6" descr="Graphical user interface&#10;&#10;Description automatically generated">
            <a:extLst>
              <a:ext uri="{FF2B5EF4-FFF2-40B4-BE49-F238E27FC236}">
                <a16:creationId xmlns:a16="http://schemas.microsoft.com/office/drawing/2014/main" id="{83693163-624C-9948-8A54-F4C9D14C0CDC}"/>
              </a:ext>
            </a:extLst>
          </p:cNvPr>
          <p:cNvPicPr>
            <a:picLocks noChangeAspect="1"/>
          </p:cNvPicPr>
          <p:nvPr/>
        </p:nvPicPr>
        <p:blipFill>
          <a:blip r:embed="rId3"/>
          <a:stretch>
            <a:fillRect/>
          </a:stretch>
        </p:blipFill>
        <p:spPr>
          <a:xfrm>
            <a:off x="277302" y="1484783"/>
            <a:ext cx="4510723" cy="5294501"/>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EF15-5BBD-BA44-84F3-92AA8FB01357}"/>
              </a:ext>
            </a:extLst>
          </p:cNvPr>
          <p:cNvSpPr>
            <a:spLocks noGrp="1"/>
          </p:cNvSpPr>
          <p:nvPr>
            <p:ph type="title"/>
          </p:nvPr>
        </p:nvSpPr>
        <p:spPr>
          <a:xfrm>
            <a:off x="-1370307" y="-238726"/>
            <a:ext cx="7886700" cy="1325563"/>
          </a:xfrm>
        </p:spPr>
        <p:txBody>
          <a:bodyPr/>
          <a:lstStyle/>
          <a:p>
            <a:pPr algn="ctr"/>
            <a:r>
              <a:rPr lang="en-US" dirty="0">
                <a:solidFill>
                  <a:srgbClr val="FFFF00"/>
                </a:solidFill>
              </a:rPr>
              <a:t>AF Treatments</a:t>
            </a:r>
          </a:p>
        </p:txBody>
      </p:sp>
      <p:pic>
        <p:nvPicPr>
          <p:cNvPr id="5" name="Picture 7" descr="pills-01">
            <a:extLst>
              <a:ext uri="{FF2B5EF4-FFF2-40B4-BE49-F238E27FC236}">
                <a16:creationId xmlns:a16="http://schemas.microsoft.com/office/drawing/2014/main" id="{234FF1E5-AD04-6D49-9E93-8653C0A21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337" y="1020381"/>
            <a:ext cx="1328874" cy="110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D7F7D5A1-D870-E844-836A-33ABA1939CBD}"/>
              </a:ext>
            </a:extLst>
          </p:cNvPr>
          <p:cNvGrpSpPr/>
          <p:nvPr/>
        </p:nvGrpSpPr>
        <p:grpSpPr>
          <a:xfrm>
            <a:off x="5110085" y="966993"/>
            <a:ext cx="3437731" cy="5750960"/>
            <a:chOff x="5091905" y="599674"/>
            <a:chExt cx="3971925" cy="6153149"/>
          </a:xfrm>
        </p:grpSpPr>
        <p:grpSp>
          <p:nvGrpSpPr>
            <p:cNvPr id="6" name="Group 13">
              <a:extLst>
                <a:ext uri="{FF2B5EF4-FFF2-40B4-BE49-F238E27FC236}">
                  <a16:creationId xmlns:a16="http://schemas.microsoft.com/office/drawing/2014/main" id="{02F7D772-2CAD-674B-9976-8D0C8C982913}"/>
                </a:ext>
              </a:extLst>
            </p:cNvPr>
            <p:cNvGrpSpPr>
              <a:grpSpLocks/>
            </p:cNvGrpSpPr>
            <p:nvPr/>
          </p:nvGrpSpPr>
          <p:grpSpPr bwMode="auto">
            <a:xfrm>
              <a:off x="5091905" y="599674"/>
              <a:ext cx="3779838" cy="2894012"/>
              <a:chOff x="124684" y="-24904"/>
              <a:chExt cx="6858000" cy="6858000"/>
            </a:xfrm>
          </p:grpSpPr>
          <p:pic>
            <p:nvPicPr>
              <p:cNvPr id="7" name="Picture 14" descr="InSightExport1.jpg">
                <a:extLst>
                  <a:ext uri="{FF2B5EF4-FFF2-40B4-BE49-F238E27FC236}">
                    <a16:creationId xmlns:a16="http://schemas.microsoft.com/office/drawing/2014/main" id="{B9634F52-9D49-5442-8DBC-CD4D36BC80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84" y="-24904"/>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1F704D40-11CA-024E-83E6-DDE6BA761FA2}"/>
                  </a:ext>
                </a:extLst>
              </p:cNvPr>
              <p:cNvCxnSpPr/>
              <p:nvPr/>
            </p:nvCxnSpPr>
            <p:spPr>
              <a:xfrm flipH="1">
                <a:off x="3658815" y="1122484"/>
                <a:ext cx="273628" cy="67338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A78260D-F313-7D4B-895C-25CB44B2D465}"/>
                  </a:ext>
                </a:extLst>
              </p:cNvPr>
              <p:cNvCxnSpPr/>
              <p:nvPr/>
            </p:nvCxnSpPr>
            <p:spPr>
              <a:xfrm flipH="1">
                <a:off x="1890310" y="2055443"/>
                <a:ext cx="253467" cy="6545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18">
              <a:extLst>
                <a:ext uri="{FF2B5EF4-FFF2-40B4-BE49-F238E27FC236}">
                  <a16:creationId xmlns:a16="http://schemas.microsoft.com/office/drawing/2014/main" id="{5454E374-A93D-FC4E-A104-709864DA0D48}"/>
                </a:ext>
              </a:extLst>
            </p:cNvPr>
            <p:cNvSpPr txBox="1">
              <a:spLocks noChangeArrowheads="1"/>
            </p:cNvSpPr>
            <p:nvPr/>
          </p:nvSpPr>
          <p:spPr bwMode="auto">
            <a:xfrm>
              <a:off x="5688012" y="938406"/>
              <a:ext cx="1346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a:solidFill>
                    <a:schemeClr val="tx1"/>
                  </a:solidFill>
                  <a:latin typeface="Tahoma" charset="0"/>
                  <a:ea typeface="ＭＳ Ｐゴシック" charset="0"/>
                  <a:cs typeface="ＭＳ Ｐゴシック" charset="0"/>
                </a:defRPr>
              </a:lvl1pPr>
              <a:lvl2pPr marL="742950" indent="-285750" eaLnBrk="0" hangingPunct="0">
                <a:defRPr sz="4400">
                  <a:solidFill>
                    <a:schemeClr val="tx1"/>
                  </a:solidFill>
                  <a:latin typeface="Tahoma" charset="0"/>
                  <a:ea typeface="ＭＳ Ｐゴシック" charset="0"/>
                </a:defRPr>
              </a:lvl2pPr>
              <a:lvl3pPr marL="1143000" indent="-228600" eaLnBrk="0" hangingPunct="0">
                <a:defRPr sz="4400">
                  <a:solidFill>
                    <a:schemeClr val="tx1"/>
                  </a:solidFill>
                  <a:latin typeface="Tahoma" charset="0"/>
                  <a:ea typeface="ＭＳ Ｐゴシック" charset="0"/>
                </a:defRPr>
              </a:lvl3pPr>
              <a:lvl4pPr marL="1600200" indent="-228600" eaLnBrk="0" hangingPunct="0">
                <a:defRPr sz="4400">
                  <a:solidFill>
                    <a:schemeClr val="tx1"/>
                  </a:solidFill>
                  <a:latin typeface="Tahoma" charset="0"/>
                  <a:ea typeface="ＭＳ Ｐゴシック" charset="0"/>
                </a:defRPr>
              </a:lvl4pPr>
              <a:lvl5pPr marL="2057400" indent="-228600" eaLnBrk="0" hangingPunct="0">
                <a:defRPr sz="4400">
                  <a:solidFill>
                    <a:schemeClr val="tx1"/>
                  </a:solidFill>
                  <a:latin typeface="Tahoma" charset="0"/>
                  <a:ea typeface="ＭＳ Ｐゴシック" charset="0"/>
                </a:defRPr>
              </a:lvl5pPr>
              <a:lvl6pPr marL="2514600" indent="-228600" eaLnBrk="0" fontAlgn="base" hangingPunct="0">
                <a:spcBef>
                  <a:spcPct val="0"/>
                </a:spcBef>
                <a:spcAft>
                  <a:spcPct val="0"/>
                </a:spcAft>
                <a:defRPr sz="4400">
                  <a:solidFill>
                    <a:schemeClr val="tx1"/>
                  </a:solidFill>
                  <a:latin typeface="Tahoma" charset="0"/>
                  <a:ea typeface="ＭＳ Ｐゴシック" charset="0"/>
                </a:defRPr>
              </a:lvl6pPr>
              <a:lvl7pPr marL="2971800" indent="-228600" eaLnBrk="0" fontAlgn="base" hangingPunct="0">
                <a:spcBef>
                  <a:spcPct val="0"/>
                </a:spcBef>
                <a:spcAft>
                  <a:spcPct val="0"/>
                </a:spcAft>
                <a:defRPr sz="4400">
                  <a:solidFill>
                    <a:schemeClr val="tx1"/>
                  </a:solidFill>
                  <a:latin typeface="Tahoma" charset="0"/>
                  <a:ea typeface="ＭＳ Ｐゴシック" charset="0"/>
                </a:defRPr>
              </a:lvl7pPr>
              <a:lvl8pPr marL="3429000" indent="-228600" eaLnBrk="0" fontAlgn="base" hangingPunct="0">
                <a:spcBef>
                  <a:spcPct val="0"/>
                </a:spcBef>
                <a:spcAft>
                  <a:spcPct val="0"/>
                </a:spcAft>
                <a:defRPr sz="4400">
                  <a:solidFill>
                    <a:schemeClr val="tx1"/>
                  </a:solidFill>
                  <a:latin typeface="Tahoma" charset="0"/>
                  <a:ea typeface="ＭＳ Ｐゴシック" charset="0"/>
                </a:defRPr>
              </a:lvl8pPr>
              <a:lvl9pPr marL="3886200" indent="-228600" eaLnBrk="0" fontAlgn="base" hangingPunct="0">
                <a:spcBef>
                  <a:spcPct val="0"/>
                </a:spcBef>
                <a:spcAft>
                  <a:spcPct val="0"/>
                </a:spcAft>
                <a:defRPr sz="4400">
                  <a:solidFill>
                    <a:schemeClr val="tx1"/>
                  </a:solidFill>
                  <a:latin typeface="Tahoma" charset="0"/>
                  <a:ea typeface="ＭＳ Ｐゴシック" charset="0"/>
                </a:defRPr>
              </a:lvl9pPr>
            </a:lstStyle>
            <a:p>
              <a:pPr eaLnBrk="1" hangingPunct="1"/>
              <a:r>
                <a:rPr lang="en-US" sz="1600" dirty="0"/>
                <a:t>ablation catheter</a:t>
              </a:r>
            </a:p>
          </p:txBody>
        </p:sp>
        <p:sp>
          <p:nvSpPr>
            <p:cNvPr id="11" name="Rectangle 19">
              <a:extLst>
                <a:ext uri="{FF2B5EF4-FFF2-40B4-BE49-F238E27FC236}">
                  <a16:creationId xmlns:a16="http://schemas.microsoft.com/office/drawing/2014/main" id="{6CB93E45-74CB-1945-AED4-EF07CB0A7364}"/>
                </a:ext>
              </a:extLst>
            </p:cNvPr>
            <p:cNvSpPr>
              <a:spLocks noChangeArrowheads="1"/>
            </p:cNvSpPr>
            <p:nvPr/>
          </p:nvSpPr>
          <p:spPr bwMode="auto">
            <a:xfrm>
              <a:off x="7158038" y="735807"/>
              <a:ext cx="13985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t>mapping catheter</a:t>
              </a:r>
            </a:p>
          </p:txBody>
        </p:sp>
        <p:sp>
          <p:nvSpPr>
            <p:cNvPr id="12" name="Rectangle 20">
              <a:extLst>
                <a:ext uri="{FF2B5EF4-FFF2-40B4-BE49-F238E27FC236}">
                  <a16:creationId xmlns:a16="http://schemas.microsoft.com/office/drawing/2014/main" id="{2642AD61-13DC-1E42-8FEF-E1A01760F06D}"/>
                </a:ext>
              </a:extLst>
            </p:cNvPr>
            <p:cNvSpPr>
              <a:spLocks noChangeArrowheads="1"/>
            </p:cNvSpPr>
            <p:nvPr/>
          </p:nvSpPr>
          <p:spPr bwMode="auto">
            <a:xfrm>
              <a:off x="7384255" y="1700806"/>
              <a:ext cx="1679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dirty="0"/>
                <a:t>Recording and </a:t>
              </a:r>
            </a:p>
            <a:p>
              <a:r>
                <a:rPr lang="en-US" sz="1400" dirty="0"/>
                <a:t>pacing electrodes</a:t>
              </a:r>
            </a:p>
          </p:txBody>
        </p:sp>
        <p:grpSp>
          <p:nvGrpSpPr>
            <p:cNvPr id="21" name="Group 20">
              <a:extLst>
                <a:ext uri="{FF2B5EF4-FFF2-40B4-BE49-F238E27FC236}">
                  <a16:creationId xmlns:a16="http://schemas.microsoft.com/office/drawing/2014/main" id="{F7350848-4E84-4343-A0E8-BC3B4C20296E}"/>
                </a:ext>
              </a:extLst>
            </p:cNvPr>
            <p:cNvGrpSpPr/>
            <p:nvPr/>
          </p:nvGrpSpPr>
          <p:grpSpPr>
            <a:xfrm>
              <a:off x="5472112" y="3282548"/>
              <a:ext cx="3043238" cy="3470275"/>
              <a:chOff x="117475" y="1527577"/>
              <a:chExt cx="3043238" cy="3470275"/>
            </a:xfrm>
          </p:grpSpPr>
          <p:pic>
            <p:nvPicPr>
              <p:cNvPr id="13" name="Picture 4" descr="C:\Program Files\Microsoft Office\Office\Veins.jpg">
                <a:extLst>
                  <a:ext uri="{FF2B5EF4-FFF2-40B4-BE49-F238E27FC236}">
                    <a16:creationId xmlns:a16="http://schemas.microsoft.com/office/drawing/2014/main" id="{C6D6A304-9736-E14D-81CA-9188D3B91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1527577"/>
                <a:ext cx="2154238" cy="336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5">
                <a:extLst>
                  <a:ext uri="{FF2B5EF4-FFF2-40B4-BE49-F238E27FC236}">
                    <a16:creationId xmlns:a16="http://schemas.microsoft.com/office/drawing/2014/main" id="{FF506089-B030-8042-AAF1-3881B280A96E}"/>
                  </a:ext>
                </a:extLst>
              </p:cNvPr>
              <p:cNvSpPr txBox="1">
                <a:spLocks noChangeArrowheads="1"/>
              </p:cNvSpPr>
              <p:nvPr/>
            </p:nvSpPr>
            <p:spPr bwMode="auto">
              <a:xfrm>
                <a:off x="320675" y="3508777"/>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eaLnBrk="0" fontAlgn="auto" hangingPunct="0">
                  <a:spcBef>
                    <a:spcPts val="0"/>
                  </a:spcBef>
                  <a:spcAft>
                    <a:spcPts val="0"/>
                  </a:spcAft>
                  <a:defRPr/>
                </a:pPr>
                <a:r>
                  <a:rPr lang="en-US" sz="1800">
                    <a:solidFill>
                      <a:prstClr val="white"/>
                    </a:solidFill>
                    <a:latin typeface="Calibri"/>
                    <a:ea typeface="+mn-ea"/>
                    <a:cs typeface="+mn-cs"/>
                  </a:rPr>
                  <a:t>Femoral</a:t>
                </a:r>
              </a:p>
              <a:p>
                <a:pPr algn="ctr" defTabSz="457200" eaLnBrk="0" fontAlgn="auto" hangingPunct="0">
                  <a:spcBef>
                    <a:spcPts val="0"/>
                  </a:spcBef>
                  <a:spcAft>
                    <a:spcPts val="0"/>
                  </a:spcAft>
                  <a:defRPr/>
                </a:pPr>
                <a:r>
                  <a:rPr lang="en-US" sz="1800">
                    <a:solidFill>
                      <a:prstClr val="white"/>
                    </a:solidFill>
                    <a:latin typeface="Calibri"/>
                    <a:ea typeface="+mn-ea"/>
                    <a:cs typeface="+mn-cs"/>
                  </a:rPr>
                  <a:t>Artery</a:t>
                </a:r>
                <a:endParaRPr lang="en-US" sz="2400">
                  <a:solidFill>
                    <a:prstClr val="white"/>
                  </a:solidFill>
                  <a:latin typeface="Calibri"/>
                  <a:ea typeface="+mn-ea"/>
                  <a:cs typeface="+mn-cs"/>
                </a:endParaRPr>
              </a:p>
            </p:txBody>
          </p:sp>
          <p:sp>
            <p:nvSpPr>
              <p:cNvPr id="15" name="Text Box 6">
                <a:extLst>
                  <a:ext uri="{FF2B5EF4-FFF2-40B4-BE49-F238E27FC236}">
                    <a16:creationId xmlns:a16="http://schemas.microsoft.com/office/drawing/2014/main" id="{ACD5B5E9-6343-3445-9AE0-F5EDF868294D}"/>
                  </a:ext>
                </a:extLst>
              </p:cNvPr>
              <p:cNvSpPr txBox="1">
                <a:spLocks noChangeArrowheads="1"/>
              </p:cNvSpPr>
              <p:nvPr/>
            </p:nvSpPr>
            <p:spPr bwMode="auto">
              <a:xfrm>
                <a:off x="244475" y="4346977"/>
                <a:ext cx="955675" cy="650875"/>
              </a:xfrm>
              <a:prstGeom prst="rect">
                <a:avLst/>
              </a:prstGeom>
              <a:solidFill>
                <a:srgbClr val="C0C0C0"/>
              </a:solidFill>
              <a:ln w="9525">
                <a:solidFill>
                  <a:schemeClr val="hlink"/>
                </a:solidFill>
                <a:miter lim="800000"/>
                <a:headEnd/>
                <a:tailEnd/>
              </a:ln>
            </p:spPr>
            <p:txBody>
              <a:bodyPr wrap="none">
                <a:spAutoFit/>
              </a:bodyPr>
              <a:lstStyle/>
              <a:p>
                <a:pPr algn="ctr" defTabSz="457200" eaLnBrk="0" fontAlgn="auto" hangingPunct="0">
                  <a:spcBef>
                    <a:spcPts val="0"/>
                  </a:spcBef>
                  <a:spcAft>
                    <a:spcPts val="0"/>
                  </a:spcAft>
                  <a:defRPr/>
                </a:pPr>
                <a:r>
                  <a:rPr lang="en-US" sz="1800">
                    <a:solidFill>
                      <a:prstClr val="white"/>
                    </a:solidFill>
                    <a:latin typeface="Calibri"/>
                    <a:ea typeface="+mn-ea"/>
                    <a:cs typeface="+mn-cs"/>
                  </a:rPr>
                  <a:t>Femoral</a:t>
                </a:r>
              </a:p>
              <a:p>
                <a:pPr algn="ctr" defTabSz="457200" eaLnBrk="0" fontAlgn="auto" hangingPunct="0">
                  <a:spcBef>
                    <a:spcPts val="0"/>
                  </a:spcBef>
                  <a:spcAft>
                    <a:spcPts val="0"/>
                  </a:spcAft>
                  <a:defRPr/>
                </a:pPr>
                <a:r>
                  <a:rPr lang="en-US" sz="1800">
                    <a:solidFill>
                      <a:prstClr val="white"/>
                    </a:solidFill>
                    <a:latin typeface="Calibri"/>
                    <a:ea typeface="+mn-ea"/>
                    <a:cs typeface="+mn-cs"/>
                  </a:rPr>
                  <a:t>Vein</a:t>
                </a:r>
                <a:endParaRPr lang="en-US" sz="2400">
                  <a:solidFill>
                    <a:prstClr val="white"/>
                  </a:solidFill>
                  <a:latin typeface="Calibri"/>
                  <a:ea typeface="+mn-ea"/>
                  <a:cs typeface="+mn-cs"/>
                </a:endParaRPr>
              </a:p>
            </p:txBody>
          </p:sp>
          <p:sp>
            <p:nvSpPr>
              <p:cNvPr id="16" name="Text Box 7">
                <a:extLst>
                  <a:ext uri="{FF2B5EF4-FFF2-40B4-BE49-F238E27FC236}">
                    <a16:creationId xmlns:a16="http://schemas.microsoft.com/office/drawing/2014/main" id="{DDA93CDA-A791-154D-A362-5FFC2EA83DCE}"/>
                  </a:ext>
                </a:extLst>
              </p:cNvPr>
              <p:cNvSpPr txBox="1">
                <a:spLocks noChangeArrowheads="1"/>
              </p:cNvSpPr>
              <p:nvPr/>
            </p:nvSpPr>
            <p:spPr bwMode="auto">
              <a:xfrm>
                <a:off x="117475" y="1832377"/>
                <a:ext cx="1209675" cy="650875"/>
              </a:xfrm>
              <a:prstGeom prst="rect">
                <a:avLst/>
              </a:prstGeom>
              <a:solidFill>
                <a:srgbClr val="C0C0C0"/>
              </a:solidFill>
              <a:ln w="9525">
                <a:solidFill>
                  <a:schemeClr val="hlink"/>
                </a:solidFill>
                <a:miter lim="800000"/>
                <a:headEnd/>
                <a:tailEnd/>
              </a:ln>
            </p:spPr>
            <p:txBody>
              <a:bodyPr wrap="none">
                <a:spAutoFit/>
              </a:bodyPr>
              <a:lstStyle/>
              <a:p>
                <a:pPr algn="ctr" defTabSz="457200" eaLnBrk="0" fontAlgn="auto" hangingPunct="0">
                  <a:spcBef>
                    <a:spcPts val="0"/>
                  </a:spcBef>
                  <a:spcAft>
                    <a:spcPts val="0"/>
                  </a:spcAft>
                  <a:defRPr/>
                </a:pPr>
                <a:r>
                  <a:rPr lang="en-US" sz="1800" dirty="0">
                    <a:solidFill>
                      <a:prstClr val="white"/>
                    </a:solidFill>
                    <a:latin typeface="Calibri"/>
                    <a:ea typeface="+mn-ea"/>
                    <a:cs typeface="+mn-cs"/>
                  </a:rPr>
                  <a:t>Subclavian</a:t>
                </a:r>
              </a:p>
              <a:p>
                <a:pPr algn="ctr" defTabSz="457200" eaLnBrk="0" fontAlgn="auto" hangingPunct="0">
                  <a:spcBef>
                    <a:spcPts val="0"/>
                  </a:spcBef>
                  <a:spcAft>
                    <a:spcPts val="0"/>
                  </a:spcAft>
                  <a:defRPr/>
                </a:pPr>
                <a:r>
                  <a:rPr lang="en-US" sz="1800" dirty="0">
                    <a:solidFill>
                      <a:prstClr val="white"/>
                    </a:solidFill>
                    <a:latin typeface="Calibri"/>
                    <a:ea typeface="+mn-ea"/>
                    <a:cs typeface="+mn-cs"/>
                  </a:rPr>
                  <a:t>Vein</a:t>
                </a:r>
                <a:endParaRPr lang="en-US" sz="2400" dirty="0">
                  <a:solidFill>
                    <a:prstClr val="white"/>
                  </a:solidFill>
                  <a:latin typeface="Calibri"/>
                  <a:ea typeface="+mn-ea"/>
                  <a:cs typeface="+mn-cs"/>
                </a:endParaRPr>
              </a:p>
            </p:txBody>
          </p:sp>
        </p:grpSp>
      </p:grpSp>
      <p:sp>
        <p:nvSpPr>
          <p:cNvPr id="22" name="TextBox 21">
            <a:extLst>
              <a:ext uri="{FF2B5EF4-FFF2-40B4-BE49-F238E27FC236}">
                <a16:creationId xmlns:a16="http://schemas.microsoft.com/office/drawing/2014/main" id="{84256033-18DA-CD45-A649-66FF173331D2}"/>
              </a:ext>
            </a:extLst>
          </p:cNvPr>
          <p:cNvSpPr txBox="1"/>
          <p:nvPr/>
        </p:nvSpPr>
        <p:spPr>
          <a:xfrm>
            <a:off x="741397" y="967898"/>
            <a:ext cx="1372492" cy="584775"/>
          </a:xfrm>
          <a:prstGeom prst="rect">
            <a:avLst/>
          </a:prstGeom>
          <a:noFill/>
        </p:spPr>
        <p:txBody>
          <a:bodyPr wrap="none" rtlCol="0">
            <a:spAutoFit/>
          </a:bodyPr>
          <a:lstStyle/>
          <a:p>
            <a:r>
              <a:rPr lang="en-US" sz="3200" dirty="0">
                <a:latin typeface="+mn-lt"/>
              </a:rPr>
              <a:t>DRUGS</a:t>
            </a:r>
          </a:p>
        </p:txBody>
      </p:sp>
      <p:sp>
        <p:nvSpPr>
          <p:cNvPr id="29" name="Rectangle 28">
            <a:extLst>
              <a:ext uri="{FF2B5EF4-FFF2-40B4-BE49-F238E27FC236}">
                <a16:creationId xmlns:a16="http://schemas.microsoft.com/office/drawing/2014/main" id="{9C4AF8C2-7AF3-EE40-A319-D5F589DEB111}"/>
              </a:ext>
            </a:extLst>
          </p:cNvPr>
          <p:cNvSpPr/>
          <p:nvPr/>
        </p:nvSpPr>
        <p:spPr>
          <a:xfrm>
            <a:off x="5871850" y="334373"/>
            <a:ext cx="1864613" cy="584775"/>
          </a:xfrm>
          <a:prstGeom prst="rect">
            <a:avLst/>
          </a:prstGeom>
        </p:spPr>
        <p:txBody>
          <a:bodyPr wrap="none">
            <a:spAutoFit/>
          </a:bodyPr>
          <a:lstStyle/>
          <a:p>
            <a:r>
              <a:rPr lang="en-US" sz="3200" dirty="0">
                <a:latin typeface="+mn-lt"/>
              </a:rPr>
              <a:t>ABLATION</a:t>
            </a:r>
          </a:p>
        </p:txBody>
      </p:sp>
      <p:sp>
        <p:nvSpPr>
          <p:cNvPr id="32" name="TextBox 31">
            <a:extLst>
              <a:ext uri="{FF2B5EF4-FFF2-40B4-BE49-F238E27FC236}">
                <a16:creationId xmlns:a16="http://schemas.microsoft.com/office/drawing/2014/main" id="{20938DC9-538A-D34A-A690-8364C54C72E4}"/>
              </a:ext>
            </a:extLst>
          </p:cNvPr>
          <p:cNvSpPr txBox="1"/>
          <p:nvPr/>
        </p:nvSpPr>
        <p:spPr>
          <a:xfrm>
            <a:off x="3258171" y="4934860"/>
            <a:ext cx="974434" cy="369332"/>
          </a:xfrm>
          <a:prstGeom prst="rect">
            <a:avLst/>
          </a:prstGeom>
          <a:noFill/>
        </p:spPr>
        <p:txBody>
          <a:bodyPr wrap="none" rtlCol="0">
            <a:spAutoFit/>
          </a:bodyPr>
          <a:lstStyle/>
          <a:p>
            <a:r>
              <a:rPr lang="en-US" dirty="0">
                <a:solidFill>
                  <a:schemeClr val="bg1"/>
                </a:solidFill>
              </a:rPr>
              <a:t>Ablation</a:t>
            </a:r>
          </a:p>
        </p:txBody>
      </p:sp>
      <p:sp>
        <p:nvSpPr>
          <p:cNvPr id="33" name="TextBox 32">
            <a:extLst>
              <a:ext uri="{FF2B5EF4-FFF2-40B4-BE49-F238E27FC236}">
                <a16:creationId xmlns:a16="http://schemas.microsoft.com/office/drawing/2014/main" id="{4124E931-C22A-3D48-8216-749970B179A9}"/>
              </a:ext>
            </a:extLst>
          </p:cNvPr>
          <p:cNvSpPr txBox="1"/>
          <p:nvPr/>
        </p:nvSpPr>
        <p:spPr>
          <a:xfrm>
            <a:off x="3516621" y="5710605"/>
            <a:ext cx="728084" cy="369332"/>
          </a:xfrm>
          <a:prstGeom prst="rect">
            <a:avLst/>
          </a:prstGeom>
          <a:noFill/>
        </p:spPr>
        <p:txBody>
          <a:bodyPr wrap="none" rtlCol="0">
            <a:spAutoFit/>
          </a:bodyPr>
          <a:lstStyle/>
          <a:p>
            <a:r>
              <a:rPr lang="en-US" dirty="0">
                <a:solidFill>
                  <a:schemeClr val="bg1"/>
                </a:solidFill>
              </a:rPr>
              <a:t>Drugs</a:t>
            </a:r>
          </a:p>
        </p:txBody>
      </p:sp>
      <p:sp>
        <p:nvSpPr>
          <p:cNvPr id="17" name="TextBox 16">
            <a:extLst>
              <a:ext uri="{FF2B5EF4-FFF2-40B4-BE49-F238E27FC236}">
                <a16:creationId xmlns:a16="http://schemas.microsoft.com/office/drawing/2014/main" id="{E16E2FAF-2D58-C64A-9383-CAD5FFBF2E48}"/>
              </a:ext>
            </a:extLst>
          </p:cNvPr>
          <p:cNvSpPr txBox="1"/>
          <p:nvPr/>
        </p:nvSpPr>
        <p:spPr>
          <a:xfrm>
            <a:off x="234691" y="5197745"/>
            <a:ext cx="4947220" cy="1877437"/>
          </a:xfrm>
          <a:prstGeom prst="rect">
            <a:avLst/>
          </a:prstGeom>
          <a:noFill/>
        </p:spPr>
        <p:txBody>
          <a:bodyPr wrap="square" rtlCol="0">
            <a:spAutoFit/>
          </a:bodyPr>
          <a:lstStyle/>
          <a:p>
            <a:r>
              <a:rPr lang="en-GB" sz="1800" dirty="0">
                <a:solidFill>
                  <a:schemeClr val="tx2"/>
                </a:solidFill>
                <a:latin typeface="+mn-lt"/>
                <a:ea typeface="ＭＳ Ｐゴシック" charset="0"/>
                <a:cs typeface="Calibri" charset="0"/>
              </a:rPr>
              <a:t>DC Cardioversion is a temporary treatment for patients with persistent AF – returns around 85% to normal sinus rhythm, but up to </a:t>
            </a:r>
            <a:r>
              <a:rPr lang="en-GB" sz="1800" dirty="0">
                <a:solidFill>
                  <a:schemeClr val="tx2"/>
                </a:solidFill>
                <a:latin typeface="+mn-lt"/>
                <a:cs typeface="Calibri" charset="0"/>
              </a:rPr>
              <a:t>70</a:t>
            </a:r>
            <a:r>
              <a:rPr lang="en-GB" sz="1800" dirty="0">
                <a:solidFill>
                  <a:schemeClr val="tx2"/>
                </a:solidFill>
                <a:latin typeface="+mn-lt"/>
                <a:ea typeface="ＭＳ Ｐゴシック" charset="0"/>
                <a:cs typeface="Calibri" charset="0"/>
              </a:rPr>
              <a:t>% revert to AF within 1 year</a:t>
            </a:r>
          </a:p>
          <a:p>
            <a:endParaRPr lang="en-US" dirty="0"/>
          </a:p>
        </p:txBody>
      </p:sp>
      <p:sp>
        <p:nvSpPr>
          <p:cNvPr id="20" name="Rectangle 19">
            <a:extLst>
              <a:ext uri="{FF2B5EF4-FFF2-40B4-BE49-F238E27FC236}">
                <a16:creationId xmlns:a16="http://schemas.microsoft.com/office/drawing/2014/main" id="{3DFE398D-58B8-104E-B396-4309C0277110}"/>
              </a:ext>
            </a:extLst>
          </p:cNvPr>
          <p:cNvSpPr/>
          <p:nvPr/>
        </p:nvSpPr>
        <p:spPr>
          <a:xfrm>
            <a:off x="259011" y="3308972"/>
            <a:ext cx="1109599" cy="584775"/>
          </a:xfrm>
          <a:prstGeom prst="rect">
            <a:avLst/>
          </a:prstGeom>
        </p:spPr>
        <p:txBody>
          <a:bodyPr wrap="none">
            <a:spAutoFit/>
          </a:bodyPr>
          <a:lstStyle/>
          <a:p>
            <a:r>
              <a:rPr lang="en-US" sz="3200" dirty="0">
                <a:latin typeface="+mn-lt"/>
              </a:rPr>
              <a:t>DCCV</a:t>
            </a:r>
          </a:p>
        </p:txBody>
      </p:sp>
      <p:pic>
        <p:nvPicPr>
          <p:cNvPr id="28" name="Picture 8" descr="External defib">
            <a:extLst>
              <a:ext uri="{FF2B5EF4-FFF2-40B4-BE49-F238E27FC236}">
                <a16:creationId xmlns:a16="http://schemas.microsoft.com/office/drawing/2014/main" id="{50B65C3E-B359-B142-BA7D-E33D53857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427" y="3581658"/>
            <a:ext cx="2336800" cy="152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 descr="cryoCATH_still03_FINAL">
            <a:extLst>
              <a:ext uri="{FF2B5EF4-FFF2-40B4-BE49-F238E27FC236}">
                <a16:creationId xmlns:a16="http://schemas.microsoft.com/office/drawing/2014/main" id="{3EBF1339-6AD3-8540-9198-D99CCF7D2B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1560" y="4320048"/>
            <a:ext cx="1063268" cy="1063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4" name="Straight Arrow Connector 33">
            <a:extLst>
              <a:ext uri="{FF2B5EF4-FFF2-40B4-BE49-F238E27FC236}">
                <a16:creationId xmlns:a16="http://schemas.microsoft.com/office/drawing/2014/main" id="{F7FFABEC-8FC4-734B-8008-079B79793942}"/>
              </a:ext>
            </a:extLst>
          </p:cNvPr>
          <p:cNvCxnSpPr>
            <a:cxnSpLocks/>
          </p:cNvCxnSpPr>
          <p:nvPr/>
        </p:nvCxnSpPr>
        <p:spPr bwMode="auto">
          <a:xfrm flipH="1">
            <a:off x="8440268" y="4173679"/>
            <a:ext cx="151139" cy="36212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4C4789C-53E7-9C4B-945C-9E0C86A5960B}"/>
              </a:ext>
            </a:extLst>
          </p:cNvPr>
          <p:cNvSpPr txBox="1"/>
          <p:nvPr/>
        </p:nvSpPr>
        <p:spPr>
          <a:xfrm>
            <a:off x="8073102" y="3873863"/>
            <a:ext cx="1066702" cy="307777"/>
          </a:xfrm>
          <a:prstGeom prst="rect">
            <a:avLst/>
          </a:prstGeom>
          <a:noFill/>
        </p:spPr>
        <p:txBody>
          <a:bodyPr wrap="none" rtlCol="0">
            <a:spAutoFit/>
          </a:bodyPr>
          <a:lstStyle/>
          <a:p>
            <a:r>
              <a:rPr lang="en-US" sz="1400" dirty="0" err="1">
                <a:latin typeface="+mn-lt"/>
              </a:rPr>
              <a:t>Cryoballoon</a:t>
            </a:r>
            <a:endParaRPr lang="en-US" sz="1400" dirty="0">
              <a:latin typeface="+mn-lt"/>
            </a:endParaRPr>
          </a:p>
        </p:txBody>
      </p:sp>
      <p:sp>
        <p:nvSpPr>
          <p:cNvPr id="26" name="TextBox 25">
            <a:extLst>
              <a:ext uri="{FF2B5EF4-FFF2-40B4-BE49-F238E27FC236}">
                <a16:creationId xmlns:a16="http://schemas.microsoft.com/office/drawing/2014/main" id="{3D694D7C-8409-BF41-9190-6689EDC2A0C2}"/>
              </a:ext>
            </a:extLst>
          </p:cNvPr>
          <p:cNvSpPr txBox="1"/>
          <p:nvPr/>
        </p:nvSpPr>
        <p:spPr>
          <a:xfrm>
            <a:off x="534826" y="2095500"/>
            <a:ext cx="4607376" cy="1200329"/>
          </a:xfrm>
          <a:prstGeom prst="rect">
            <a:avLst/>
          </a:prstGeom>
          <a:noFill/>
        </p:spPr>
        <p:txBody>
          <a:bodyPr wrap="square" rtlCol="0">
            <a:spAutoFit/>
          </a:bodyPr>
          <a:lstStyle/>
          <a:p>
            <a:r>
              <a:rPr lang="en-GB" sz="1800" dirty="0">
                <a:solidFill>
                  <a:schemeClr val="tx2"/>
                </a:solidFill>
                <a:latin typeface="Calibri" charset="0"/>
                <a:ea typeface="ＭＳ Ｐゴシック" charset="0"/>
                <a:cs typeface="Calibri" charset="0"/>
              </a:rPr>
              <a:t>Drug therapy, works well for a minority of patients, but remains relatively ineffective and can result in side effects</a:t>
            </a:r>
          </a:p>
          <a:p>
            <a:endParaRPr lang="en-US" sz="1800" dirty="0">
              <a:latin typeface="+mn-lt"/>
            </a:endParaRPr>
          </a:p>
        </p:txBody>
      </p:sp>
    </p:spTree>
    <p:extLst>
      <p:ext uri="{BB962C8B-B14F-4D97-AF65-F5344CB8AC3E}">
        <p14:creationId xmlns:p14="http://schemas.microsoft.com/office/powerpoint/2010/main" val="59689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C145C"/>
        </a:solidFill>
        <a:effectLst/>
      </p:bgPr>
    </p:bg>
    <p:spTree>
      <p:nvGrpSpPr>
        <p:cNvPr id="1" name="">
          <a:extLst>
            <a:ext uri="{FF2B5EF4-FFF2-40B4-BE49-F238E27FC236}">
              <a16:creationId xmlns:a16="http://schemas.microsoft.com/office/drawing/2014/main" id="{6792EE37-EDA1-8E87-E126-93E283B38934}"/>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2B9AA41-EA90-6D34-9CD0-851953B811F1}"/>
              </a:ext>
            </a:extLst>
          </p:cNvPr>
          <p:cNvSpPr txBox="1">
            <a:spLocks/>
          </p:cNvSpPr>
          <p:nvPr/>
        </p:nvSpPr>
        <p:spPr>
          <a:xfrm>
            <a:off x="0" y="857250"/>
            <a:ext cx="9144000" cy="4337596"/>
          </a:xfrm>
          <a:prstGeom prst="rect">
            <a:avLst/>
          </a:prstGeom>
          <a:solidFill>
            <a:srgbClr val="7E0018">
              <a:alpha val="87451"/>
            </a:srgb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black"/>
              </a:solidFill>
              <a:latin typeface="Calibri" panose="020F0502020204030204"/>
            </a:endParaRPr>
          </a:p>
          <a:p>
            <a:pPr marL="257175" indent="-257175" algn="ctr" defTabSz="685800" fontAlgn="auto">
              <a:spcBef>
                <a:spcPct val="0"/>
              </a:spcBef>
              <a:spcAft>
                <a:spcPts val="0"/>
              </a:spcAft>
              <a:buNone/>
              <a:defRPr/>
            </a:pPr>
            <a:endParaRPr lang="en-GB" altLang="en-US" sz="210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0C4AB87E-5A69-C346-72CC-6B25312A4B92}"/>
              </a:ext>
            </a:extLst>
          </p:cNvPr>
          <p:cNvPicPr>
            <a:picLocks noChangeAspect="1"/>
          </p:cNvPicPr>
          <p:nvPr/>
        </p:nvPicPr>
        <p:blipFill>
          <a:blip r:embed="rId2"/>
          <a:stretch>
            <a:fillRect/>
          </a:stretch>
        </p:blipFill>
        <p:spPr>
          <a:xfrm>
            <a:off x="330158" y="2203678"/>
            <a:ext cx="2218011" cy="1452625"/>
          </a:xfrm>
          <a:prstGeom prst="rect">
            <a:avLst/>
          </a:prstGeom>
        </p:spPr>
      </p:pic>
      <p:grpSp>
        <p:nvGrpSpPr>
          <p:cNvPr id="8" name="Group 7">
            <a:extLst>
              <a:ext uri="{FF2B5EF4-FFF2-40B4-BE49-F238E27FC236}">
                <a16:creationId xmlns:a16="http://schemas.microsoft.com/office/drawing/2014/main" id="{610F8673-830D-21A2-B875-ED709F9C3775}"/>
              </a:ext>
            </a:extLst>
          </p:cNvPr>
          <p:cNvGrpSpPr/>
          <p:nvPr/>
        </p:nvGrpSpPr>
        <p:grpSpPr>
          <a:xfrm>
            <a:off x="675042" y="942605"/>
            <a:ext cx="5167466" cy="1175719"/>
            <a:chOff x="395749" y="1426298"/>
            <a:chExt cx="7772400" cy="1856565"/>
          </a:xfrm>
        </p:grpSpPr>
        <p:pic>
          <p:nvPicPr>
            <p:cNvPr id="4" name="Picture 3">
              <a:extLst>
                <a:ext uri="{FF2B5EF4-FFF2-40B4-BE49-F238E27FC236}">
                  <a16:creationId xmlns:a16="http://schemas.microsoft.com/office/drawing/2014/main" id="{D698235D-4AA7-1875-6012-921850B23EB9}"/>
                </a:ext>
              </a:extLst>
            </p:cNvPr>
            <p:cNvPicPr>
              <a:picLocks noChangeAspect="1"/>
            </p:cNvPicPr>
            <p:nvPr/>
          </p:nvPicPr>
          <p:blipFill>
            <a:blip r:embed="rId3"/>
            <a:stretch>
              <a:fillRect/>
            </a:stretch>
          </p:blipFill>
          <p:spPr>
            <a:xfrm>
              <a:off x="395749" y="1426298"/>
              <a:ext cx="7772400" cy="1856565"/>
            </a:xfrm>
            <a:prstGeom prst="rect">
              <a:avLst/>
            </a:prstGeom>
          </p:spPr>
        </p:pic>
        <p:pic>
          <p:nvPicPr>
            <p:cNvPr id="7" name="Picture 6">
              <a:extLst>
                <a:ext uri="{FF2B5EF4-FFF2-40B4-BE49-F238E27FC236}">
                  <a16:creationId xmlns:a16="http://schemas.microsoft.com/office/drawing/2014/main" id="{3823ACA9-6284-DC7E-DB50-962ED3E4855A}"/>
                </a:ext>
              </a:extLst>
            </p:cNvPr>
            <p:cNvPicPr>
              <a:picLocks noChangeAspect="1"/>
            </p:cNvPicPr>
            <p:nvPr/>
          </p:nvPicPr>
          <p:blipFill>
            <a:blip r:embed="rId4"/>
            <a:stretch>
              <a:fillRect/>
            </a:stretch>
          </p:blipFill>
          <p:spPr>
            <a:xfrm>
              <a:off x="3302621" y="2573442"/>
              <a:ext cx="1266721" cy="636575"/>
            </a:xfrm>
            <a:prstGeom prst="rect">
              <a:avLst/>
            </a:prstGeom>
          </p:spPr>
        </p:pic>
      </p:grpSp>
      <p:pic>
        <p:nvPicPr>
          <p:cNvPr id="9" name="Picture 8">
            <a:extLst>
              <a:ext uri="{FF2B5EF4-FFF2-40B4-BE49-F238E27FC236}">
                <a16:creationId xmlns:a16="http://schemas.microsoft.com/office/drawing/2014/main" id="{BF45E180-EAE6-C672-7EEE-CFF0415B1BF0}"/>
              </a:ext>
            </a:extLst>
          </p:cNvPr>
          <p:cNvPicPr>
            <a:picLocks noChangeAspect="1"/>
          </p:cNvPicPr>
          <p:nvPr/>
        </p:nvPicPr>
        <p:blipFill>
          <a:blip r:embed="rId5"/>
          <a:stretch>
            <a:fillRect/>
          </a:stretch>
        </p:blipFill>
        <p:spPr>
          <a:xfrm>
            <a:off x="6112374" y="1299026"/>
            <a:ext cx="2701468" cy="3546096"/>
          </a:xfrm>
          <a:prstGeom prst="rect">
            <a:avLst/>
          </a:prstGeom>
        </p:spPr>
      </p:pic>
      <p:sp>
        <p:nvSpPr>
          <p:cNvPr id="11" name="TextBox 10">
            <a:extLst>
              <a:ext uri="{FF2B5EF4-FFF2-40B4-BE49-F238E27FC236}">
                <a16:creationId xmlns:a16="http://schemas.microsoft.com/office/drawing/2014/main" id="{02840E9F-B915-2DA4-8138-06E42AE9F58C}"/>
              </a:ext>
            </a:extLst>
          </p:cNvPr>
          <p:cNvSpPr txBox="1"/>
          <p:nvPr/>
        </p:nvSpPr>
        <p:spPr>
          <a:xfrm>
            <a:off x="3021427" y="2764966"/>
            <a:ext cx="1965474" cy="1223412"/>
          </a:xfrm>
          <a:prstGeom prst="rect">
            <a:avLst/>
          </a:prstGeom>
          <a:noFill/>
        </p:spPr>
        <p:txBody>
          <a:bodyPr wrap="non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white"/>
                </a:solidFill>
                <a:latin typeface="Arial" panose="020B0604020202020204" pitchFamily="34" charset="0"/>
                <a:ea typeface="+mn-ea"/>
                <a:cs typeface="Arial" panose="020B0604020202020204" pitchFamily="34" charset="0"/>
              </a:rPr>
              <a:t>Simple 8,336</a:t>
            </a:r>
          </a:p>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white"/>
                </a:solidFill>
                <a:latin typeface="Arial" panose="020B0604020202020204" pitchFamily="34" charset="0"/>
                <a:ea typeface="+mn-ea"/>
                <a:cs typeface="Arial" panose="020B0604020202020204" pitchFamily="34" charset="0"/>
              </a:rPr>
              <a:t>Complex A 13,236</a:t>
            </a:r>
          </a:p>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white"/>
                </a:solidFill>
                <a:latin typeface="Arial" panose="020B0604020202020204" pitchFamily="34" charset="0"/>
                <a:ea typeface="+mn-ea"/>
                <a:cs typeface="Arial" panose="020B0604020202020204" pitchFamily="34" charset="0"/>
              </a:rPr>
              <a:t>Complex V 1,272</a:t>
            </a:r>
          </a:p>
          <a:p>
            <a:pPr marL="214313" indent="-214313" defTabSz="685800" eaLnBrk="1" fontAlgn="auto" hangingPunct="1">
              <a:spcBef>
                <a:spcPts val="0"/>
              </a:spcBef>
              <a:spcAft>
                <a:spcPts val="0"/>
              </a:spcAft>
              <a:buFont typeface="Arial" panose="020B0604020202020204" pitchFamily="34" charset="0"/>
              <a:buChar char="•"/>
            </a:pPr>
            <a:r>
              <a:rPr lang="en-US" sz="1500" dirty="0">
                <a:solidFill>
                  <a:prstClr val="white"/>
                </a:solidFill>
                <a:latin typeface="Arial" panose="020B0604020202020204" pitchFamily="34" charset="0"/>
                <a:ea typeface="+mn-ea"/>
                <a:cs typeface="Arial" panose="020B0604020202020204" pitchFamily="34" charset="0"/>
              </a:rPr>
              <a:t>Total  22,844</a:t>
            </a:r>
          </a:p>
          <a:p>
            <a:pPr marL="214313" indent="-214313" defTabSz="685800" eaLnBrk="1" fontAlgn="auto" hangingPunct="1">
              <a:spcBef>
                <a:spcPts val="0"/>
              </a:spcBef>
              <a:spcAft>
                <a:spcPts val="0"/>
              </a:spcAft>
              <a:buFont typeface="Arial" panose="020B0604020202020204" pitchFamily="34" charset="0"/>
              <a:buChar char="•"/>
            </a:pPr>
            <a:endParaRPr lang="en-US" sz="1350" dirty="0">
              <a:solidFill>
                <a:prstClr val="black"/>
              </a:solidFill>
              <a:latin typeface="Calibri" panose="020F0502020204030204"/>
              <a:ea typeface="+mn-ea"/>
            </a:endParaRPr>
          </a:p>
        </p:txBody>
      </p:sp>
      <p:sp>
        <p:nvSpPr>
          <p:cNvPr id="12" name="TextBox 11">
            <a:extLst>
              <a:ext uri="{FF2B5EF4-FFF2-40B4-BE49-F238E27FC236}">
                <a16:creationId xmlns:a16="http://schemas.microsoft.com/office/drawing/2014/main" id="{943D5655-38A8-8324-267A-9DEFBFC47762}"/>
              </a:ext>
            </a:extLst>
          </p:cNvPr>
          <p:cNvSpPr txBox="1"/>
          <p:nvPr/>
        </p:nvSpPr>
        <p:spPr>
          <a:xfrm>
            <a:off x="2888163" y="2125602"/>
            <a:ext cx="2262927" cy="715581"/>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white"/>
                </a:solidFill>
                <a:latin typeface="Calibri" panose="020F0502020204030204"/>
                <a:ea typeface="+mn-ea"/>
              </a:rPr>
              <a:t>Ablation numbers for 2024 </a:t>
            </a:r>
          </a:p>
          <a:p>
            <a:pPr defTabSz="685800" eaLnBrk="1" fontAlgn="auto" hangingPunct="1">
              <a:spcBef>
                <a:spcPts val="0"/>
              </a:spcBef>
              <a:spcAft>
                <a:spcPts val="0"/>
              </a:spcAft>
            </a:pPr>
            <a:r>
              <a:rPr lang="en-US" sz="1350" dirty="0">
                <a:solidFill>
                  <a:prstClr val="white"/>
                </a:solidFill>
                <a:latin typeface="Calibri" panose="020F0502020204030204"/>
                <a:ea typeface="+mn-ea"/>
              </a:rPr>
              <a:t>projected from last complete </a:t>
            </a:r>
          </a:p>
          <a:p>
            <a:pPr defTabSz="685800" eaLnBrk="1" fontAlgn="auto" hangingPunct="1">
              <a:spcBef>
                <a:spcPts val="0"/>
              </a:spcBef>
              <a:spcAft>
                <a:spcPts val="0"/>
              </a:spcAft>
            </a:pPr>
            <a:r>
              <a:rPr lang="en-US" sz="1350" dirty="0">
                <a:solidFill>
                  <a:prstClr val="white"/>
                </a:solidFill>
                <a:latin typeface="Calibri" panose="020F0502020204030204"/>
                <a:ea typeface="+mn-ea"/>
              </a:rPr>
              <a:t>quarter data:</a:t>
            </a:r>
          </a:p>
        </p:txBody>
      </p:sp>
      <p:sp>
        <p:nvSpPr>
          <p:cNvPr id="13" name="TextBox 12">
            <a:extLst>
              <a:ext uri="{FF2B5EF4-FFF2-40B4-BE49-F238E27FC236}">
                <a16:creationId xmlns:a16="http://schemas.microsoft.com/office/drawing/2014/main" id="{3DBF9A9E-5150-E61C-113B-44FC3184CC0C}"/>
              </a:ext>
            </a:extLst>
          </p:cNvPr>
          <p:cNvSpPr txBox="1"/>
          <p:nvPr/>
        </p:nvSpPr>
        <p:spPr>
          <a:xfrm>
            <a:off x="7917893" y="2118324"/>
            <a:ext cx="867482" cy="507831"/>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63pmp to</a:t>
            </a:r>
          </a:p>
          <a:p>
            <a:pPr defTabSz="685800" eaLnBrk="1" fontAlgn="auto" hangingPunct="1">
              <a:spcBef>
                <a:spcPts val="0"/>
              </a:spcBef>
              <a:spcAft>
                <a:spcPts val="0"/>
              </a:spcAft>
            </a:pPr>
            <a:r>
              <a:rPr lang="en-US" sz="1350" dirty="0">
                <a:solidFill>
                  <a:prstClr val="black"/>
                </a:solidFill>
                <a:latin typeface="Calibri" panose="020F0502020204030204"/>
                <a:ea typeface="+mn-ea"/>
              </a:rPr>
              <a:t>468pmp</a:t>
            </a:r>
          </a:p>
        </p:txBody>
      </p:sp>
      <p:pic>
        <p:nvPicPr>
          <p:cNvPr id="14" name="Picture 13">
            <a:extLst>
              <a:ext uri="{FF2B5EF4-FFF2-40B4-BE49-F238E27FC236}">
                <a16:creationId xmlns:a16="http://schemas.microsoft.com/office/drawing/2014/main" id="{D60EF459-B09C-6BA7-23CB-BB22778B3609}"/>
              </a:ext>
            </a:extLst>
          </p:cNvPr>
          <p:cNvPicPr>
            <a:picLocks noChangeAspect="1"/>
          </p:cNvPicPr>
          <p:nvPr/>
        </p:nvPicPr>
        <p:blipFill>
          <a:blip r:embed="rId6"/>
          <a:stretch>
            <a:fillRect/>
          </a:stretch>
        </p:blipFill>
        <p:spPr>
          <a:xfrm>
            <a:off x="330158" y="3741657"/>
            <a:ext cx="2218010" cy="1422395"/>
          </a:xfrm>
          <a:prstGeom prst="rect">
            <a:avLst/>
          </a:prstGeom>
        </p:spPr>
      </p:pic>
      <p:sp>
        <p:nvSpPr>
          <p:cNvPr id="15" name="TextBox 14">
            <a:extLst>
              <a:ext uri="{FF2B5EF4-FFF2-40B4-BE49-F238E27FC236}">
                <a16:creationId xmlns:a16="http://schemas.microsoft.com/office/drawing/2014/main" id="{82ABEAA9-9799-1584-3A81-910ACC2F3E4F}"/>
              </a:ext>
            </a:extLst>
          </p:cNvPr>
          <p:cNvSpPr txBox="1"/>
          <p:nvPr/>
        </p:nvSpPr>
        <p:spPr>
          <a:xfrm>
            <a:off x="1725561" y="3962295"/>
            <a:ext cx="359394"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RF</a:t>
            </a:r>
          </a:p>
        </p:txBody>
      </p:sp>
      <p:sp>
        <p:nvSpPr>
          <p:cNvPr id="16" name="TextBox 15">
            <a:extLst>
              <a:ext uri="{FF2B5EF4-FFF2-40B4-BE49-F238E27FC236}">
                <a16:creationId xmlns:a16="http://schemas.microsoft.com/office/drawing/2014/main" id="{98A13E54-FB2B-EDEF-6E42-1957749CECC8}"/>
              </a:ext>
            </a:extLst>
          </p:cNvPr>
          <p:cNvSpPr txBox="1"/>
          <p:nvPr/>
        </p:nvSpPr>
        <p:spPr>
          <a:xfrm>
            <a:off x="1577636" y="4314355"/>
            <a:ext cx="507255"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Calibri" panose="020F0502020204030204"/>
                <a:ea typeface="+mn-ea"/>
              </a:rPr>
              <a:t>Cryo</a:t>
            </a:r>
            <a:endParaRPr lang="en-US" sz="1350" dirty="0">
              <a:solidFill>
                <a:prstClr val="black"/>
              </a:solidFill>
              <a:latin typeface="Calibri" panose="020F0502020204030204"/>
              <a:ea typeface="+mn-ea"/>
            </a:endParaRPr>
          </a:p>
        </p:txBody>
      </p:sp>
      <p:sp>
        <p:nvSpPr>
          <p:cNvPr id="17" name="TextBox 16">
            <a:extLst>
              <a:ext uri="{FF2B5EF4-FFF2-40B4-BE49-F238E27FC236}">
                <a16:creationId xmlns:a16="http://schemas.microsoft.com/office/drawing/2014/main" id="{53AC5514-75A0-7F82-0CDA-290F9E0BCB42}"/>
              </a:ext>
            </a:extLst>
          </p:cNvPr>
          <p:cNvSpPr txBox="1"/>
          <p:nvPr/>
        </p:nvSpPr>
        <p:spPr>
          <a:xfrm>
            <a:off x="1959755" y="4822024"/>
            <a:ext cx="444224"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PFA</a:t>
            </a:r>
          </a:p>
        </p:txBody>
      </p:sp>
      <p:sp>
        <p:nvSpPr>
          <p:cNvPr id="18" name="TextBox 17">
            <a:extLst>
              <a:ext uri="{FF2B5EF4-FFF2-40B4-BE49-F238E27FC236}">
                <a16:creationId xmlns:a16="http://schemas.microsoft.com/office/drawing/2014/main" id="{C491D3F0-96A7-D5B9-58E1-B21F48C46094}"/>
              </a:ext>
            </a:extLst>
          </p:cNvPr>
          <p:cNvSpPr txBox="1"/>
          <p:nvPr/>
        </p:nvSpPr>
        <p:spPr>
          <a:xfrm>
            <a:off x="2601985" y="4339063"/>
            <a:ext cx="30466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white"/>
                </a:solidFill>
                <a:latin typeface="Calibri" panose="020F0502020204030204"/>
                <a:ea typeface="+mn-ea"/>
              </a:rPr>
              <a:t>Cryoballoon</a:t>
            </a:r>
            <a:r>
              <a:rPr lang="en-US" sz="1350" dirty="0">
                <a:solidFill>
                  <a:prstClr val="white"/>
                </a:solidFill>
                <a:latin typeface="Calibri" panose="020F0502020204030204"/>
                <a:ea typeface="+mn-ea"/>
              </a:rPr>
              <a:t> AF ablation 40% of all cases </a:t>
            </a:r>
          </a:p>
        </p:txBody>
      </p:sp>
      <p:sp>
        <p:nvSpPr>
          <p:cNvPr id="19" name="TextBox 18">
            <a:extLst>
              <a:ext uri="{FF2B5EF4-FFF2-40B4-BE49-F238E27FC236}">
                <a16:creationId xmlns:a16="http://schemas.microsoft.com/office/drawing/2014/main" id="{0EB7141D-D2E8-D73C-078C-50FF2F0D95DE}"/>
              </a:ext>
            </a:extLst>
          </p:cNvPr>
          <p:cNvSpPr txBox="1"/>
          <p:nvPr/>
        </p:nvSpPr>
        <p:spPr>
          <a:xfrm>
            <a:off x="2601985" y="4826857"/>
            <a:ext cx="152407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white"/>
                </a:solidFill>
                <a:latin typeface="Calibri" panose="020F0502020204030204"/>
                <a:ea typeface="+mn-ea"/>
              </a:rPr>
              <a:t>PFA estimated 13%</a:t>
            </a:r>
          </a:p>
        </p:txBody>
      </p:sp>
      <p:sp>
        <p:nvSpPr>
          <p:cNvPr id="20" name="TextBox 19">
            <a:extLst>
              <a:ext uri="{FF2B5EF4-FFF2-40B4-BE49-F238E27FC236}">
                <a16:creationId xmlns:a16="http://schemas.microsoft.com/office/drawing/2014/main" id="{59ED2934-069B-0BE3-CC05-1EBE1945E767}"/>
              </a:ext>
            </a:extLst>
          </p:cNvPr>
          <p:cNvSpPr txBox="1"/>
          <p:nvPr/>
        </p:nvSpPr>
        <p:spPr>
          <a:xfrm>
            <a:off x="2588126" y="4051321"/>
            <a:ext cx="1439240"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white"/>
                </a:solidFill>
                <a:latin typeface="Calibri" panose="020F0502020204030204"/>
                <a:ea typeface="+mn-ea"/>
              </a:rPr>
              <a:t>RF estimated 45%</a:t>
            </a:r>
          </a:p>
        </p:txBody>
      </p:sp>
      <p:sp>
        <p:nvSpPr>
          <p:cNvPr id="21" name="TextBox 20">
            <a:extLst>
              <a:ext uri="{FF2B5EF4-FFF2-40B4-BE49-F238E27FC236}">
                <a16:creationId xmlns:a16="http://schemas.microsoft.com/office/drawing/2014/main" id="{F7F9910E-C253-9035-1CF1-6CCE8914B851}"/>
              </a:ext>
            </a:extLst>
          </p:cNvPr>
          <p:cNvSpPr txBox="1"/>
          <p:nvPr/>
        </p:nvSpPr>
        <p:spPr>
          <a:xfrm flipH="1">
            <a:off x="2586673" y="3812566"/>
            <a:ext cx="2954224"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white"/>
                </a:solidFill>
                <a:latin typeface="Calibri" panose="020F0502020204030204"/>
                <a:ea typeface="+mn-ea"/>
              </a:rPr>
              <a:t>Ablation Modality Estimates for 2024:</a:t>
            </a:r>
          </a:p>
        </p:txBody>
      </p:sp>
      <p:sp>
        <p:nvSpPr>
          <p:cNvPr id="22" name="TextBox 21">
            <a:extLst>
              <a:ext uri="{FF2B5EF4-FFF2-40B4-BE49-F238E27FC236}">
                <a16:creationId xmlns:a16="http://schemas.microsoft.com/office/drawing/2014/main" id="{C6108FAE-C69C-97F4-2DB7-8AF2B3287701}"/>
              </a:ext>
            </a:extLst>
          </p:cNvPr>
          <p:cNvSpPr txBox="1"/>
          <p:nvPr/>
        </p:nvSpPr>
        <p:spPr>
          <a:xfrm>
            <a:off x="6221992" y="1874378"/>
            <a:ext cx="13189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(Complex Atrial)</a:t>
            </a:r>
          </a:p>
        </p:txBody>
      </p:sp>
      <p:sp>
        <p:nvSpPr>
          <p:cNvPr id="23" name="TextBox 22">
            <a:extLst>
              <a:ext uri="{FF2B5EF4-FFF2-40B4-BE49-F238E27FC236}">
                <a16:creationId xmlns:a16="http://schemas.microsoft.com/office/drawing/2014/main" id="{713727E7-BD11-737A-CC4A-813EFBC6E0F4}"/>
              </a:ext>
            </a:extLst>
          </p:cNvPr>
          <p:cNvSpPr txBox="1"/>
          <p:nvPr/>
        </p:nvSpPr>
        <p:spPr>
          <a:xfrm>
            <a:off x="874860" y="1856722"/>
            <a:ext cx="1055289"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white"/>
                </a:solidFill>
                <a:latin typeface="Calibri" panose="020F0502020204030204"/>
                <a:ea typeface="+mn-ea"/>
              </a:rPr>
              <a:t>2024 Report</a:t>
            </a:r>
          </a:p>
        </p:txBody>
      </p:sp>
      <p:pic>
        <p:nvPicPr>
          <p:cNvPr id="24" name="Picture 23">
            <a:extLst>
              <a:ext uri="{FF2B5EF4-FFF2-40B4-BE49-F238E27FC236}">
                <a16:creationId xmlns:a16="http://schemas.microsoft.com/office/drawing/2014/main" id="{38417E32-FDFD-02A3-F604-DD4E1AB8FEF8}"/>
              </a:ext>
            </a:extLst>
          </p:cNvPr>
          <p:cNvPicPr>
            <a:picLocks noChangeAspect="1"/>
          </p:cNvPicPr>
          <p:nvPr/>
        </p:nvPicPr>
        <p:blipFill>
          <a:blip r:embed="rId7"/>
          <a:stretch>
            <a:fillRect/>
          </a:stretch>
        </p:blipFill>
        <p:spPr>
          <a:xfrm>
            <a:off x="5525558" y="3212976"/>
            <a:ext cx="1390005" cy="1855466"/>
          </a:xfrm>
          <a:prstGeom prst="rect">
            <a:avLst/>
          </a:prstGeom>
        </p:spPr>
      </p:pic>
      <p:sp>
        <p:nvSpPr>
          <p:cNvPr id="3" name="TextBox 2">
            <a:extLst>
              <a:ext uri="{FF2B5EF4-FFF2-40B4-BE49-F238E27FC236}">
                <a16:creationId xmlns:a16="http://schemas.microsoft.com/office/drawing/2014/main" id="{2B1461F0-F4E1-0759-5271-D48DE8C23E4B}"/>
              </a:ext>
            </a:extLst>
          </p:cNvPr>
          <p:cNvSpPr txBox="1"/>
          <p:nvPr/>
        </p:nvSpPr>
        <p:spPr>
          <a:xfrm>
            <a:off x="1905258" y="5522183"/>
            <a:ext cx="5160387" cy="584775"/>
          </a:xfrm>
          <a:prstGeom prst="rect">
            <a:avLst/>
          </a:prstGeom>
          <a:noFill/>
        </p:spPr>
        <p:txBody>
          <a:bodyPr wrap="none" rtlCol="0">
            <a:spAutoFit/>
          </a:bodyPr>
          <a:lstStyle/>
          <a:p>
            <a:r>
              <a:rPr lang="en-US" sz="3200" dirty="0">
                <a:solidFill>
                  <a:schemeClr val="bg1"/>
                </a:solidFill>
              </a:rPr>
              <a:t>Numbers of Ablations in UK</a:t>
            </a:r>
          </a:p>
        </p:txBody>
      </p:sp>
    </p:spTree>
    <p:extLst>
      <p:ext uri="{BB962C8B-B14F-4D97-AF65-F5344CB8AC3E}">
        <p14:creationId xmlns:p14="http://schemas.microsoft.com/office/powerpoint/2010/main" val="1661915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2"/>
          <p:cNvSpPr>
            <a:spLocks noGrp="1"/>
          </p:cNvSpPr>
          <p:nvPr>
            <p:ph type="title"/>
          </p:nvPr>
        </p:nvSpPr>
        <p:spPr>
          <a:xfrm>
            <a:off x="468313" y="476250"/>
            <a:ext cx="8229600" cy="1143000"/>
          </a:xfrm>
        </p:spPr>
        <p:txBody>
          <a:bodyPr>
            <a:normAutofit fontScale="90000"/>
          </a:bodyPr>
          <a:lstStyle/>
          <a:p>
            <a:r>
              <a:rPr lang="en-US" altLang="en-US" dirty="0">
                <a:ea typeface="ＭＳ Ｐゴシック" charset="-128"/>
              </a:rPr>
              <a:t>How effective are current </a:t>
            </a:r>
            <a:br>
              <a:rPr lang="en-US" altLang="en-US" dirty="0">
                <a:ea typeface="ＭＳ Ｐゴシック" charset="-128"/>
              </a:rPr>
            </a:br>
            <a:r>
              <a:rPr lang="en-US" altLang="en-US" dirty="0">
                <a:ea typeface="ＭＳ Ｐゴシック" charset="-128"/>
              </a:rPr>
              <a:t>AF Therapies?</a:t>
            </a:r>
          </a:p>
        </p:txBody>
      </p:sp>
      <p:pic>
        <p:nvPicPr>
          <p:cNvPr id="2058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5764" y="2781275"/>
            <a:ext cx="44577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4902" y="1989112"/>
            <a:ext cx="2792412" cy="523875"/>
          </a:xfrm>
          <a:prstGeom prst="rect">
            <a:avLst/>
          </a:prstGeom>
          <a:noFill/>
        </p:spPr>
        <p:txBody>
          <a:bodyPr wrap="none">
            <a:spAutoFit/>
          </a:bodyPr>
          <a:lstStyle/>
          <a:p>
            <a:pPr eaLnBrk="1" hangingPunct="1">
              <a:defRPr/>
            </a:pPr>
            <a:r>
              <a:rPr lang="en-US" sz="2800" dirty="0">
                <a:latin typeface="+mj-lt"/>
                <a:ea typeface="ＭＳ Ｐゴシック" charset="0"/>
                <a:cs typeface="ＭＳ Ｐゴシック" charset="0"/>
              </a:rPr>
              <a:t>Three Types of AF</a:t>
            </a:r>
          </a:p>
        </p:txBody>
      </p:sp>
      <p:sp>
        <p:nvSpPr>
          <p:cNvPr id="7" name="TextBox 6"/>
          <p:cNvSpPr txBox="1"/>
          <p:nvPr/>
        </p:nvSpPr>
        <p:spPr>
          <a:xfrm>
            <a:off x="2254327" y="4078262"/>
            <a:ext cx="1616075" cy="460375"/>
          </a:xfrm>
          <a:prstGeom prst="rect">
            <a:avLst/>
          </a:prstGeom>
          <a:noFill/>
        </p:spPr>
        <p:txBody>
          <a:bodyPr wrap="none">
            <a:spAutoFit/>
          </a:bodyPr>
          <a:lstStyle/>
          <a:p>
            <a:pPr eaLnBrk="1" hangingPunct="1">
              <a:defRPr/>
            </a:pPr>
            <a:r>
              <a:rPr lang="en-US" sz="2400" dirty="0">
                <a:latin typeface="+mj-lt"/>
                <a:ea typeface="ＭＳ Ｐゴシック" charset="0"/>
                <a:cs typeface="ＭＳ Ｐゴシック" charset="0"/>
              </a:rPr>
              <a:t>Paroxysmal</a:t>
            </a:r>
          </a:p>
        </p:txBody>
      </p:sp>
      <p:sp>
        <p:nvSpPr>
          <p:cNvPr id="8" name="Rectangle 7"/>
          <p:cNvSpPr/>
          <p:nvPr/>
        </p:nvSpPr>
        <p:spPr>
          <a:xfrm>
            <a:off x="3837064" y="4078262"/>
            <a:ext cx="1436688" cy="460375"/>
          </a:xfrm>
          <a:prstGeom prst="rect">
            <a:avLst/>
          </a:prstGeom>
        </p:spPr>
        <p:txBody>
          <a:bodyPr wrap="none">
            <a:spAutoFit/>
          </a:bodyPr>
          <a:lstStyle/>
          <a:p>
            <a:pPr eaLnBrk="1" hangingPunct="1">
              <a:defRPr/>
            </a:pPr>
            <a:r>
              <a:rPr lang="en-US" sz="2400" dirty="0">
                <a:latin typeface="+mj-lt"/>
                <a:ea typeface="ＭＳ Ｐゴシック" charset="0"/>
                <a:cs typeface="ＭＳ Ｐゴシック" charset="0"/>
              </a:rPr>
              <a:t>Persistent</a:t>
            </a:r>
          </a:p>
        </p:txBody>
      </p:sp>
      <p:sp>
        <p:nvSpPr>
          <p:cNvPr id="9" name="Rectangle 8"/>
          <p:cNvSpPr/>
          <p:nvPr/>
        </p:nvSpPr>
        <p:spPr>
          <a:xfrm>
            <a:off x="5273600" y="4020508"/>
            <a:ext cx="1854200" cy="830262"/>
          </a:xfrm>
          <a:prstGeom prst="rect">
            <a:avLst/>
          </a:prstGeom>
        </p:spPr>
        <p:txBody>
          <a:bodyPr wrap="none">
            <a:spAutoFit/>
          </a:bodyPr>
          <a:lstStyle/>
          <a:p>
            <a:pPr algn="ctr" eaLnBrk="1" hangingPunct="1">
              <a:defRPr/>
            </a:pPr>
            <a:r>
              <a:rPr lang="en-US" sz="2400" dirty="0">
                <a:latin typeface="+mj-lt"/>
                <a:ea typeface="ＭＳ Ｐゴシック" charset="0"/>
                <a:cs typeface="ＭＳ Ｐゴシック" charset="0"/>
              </a:rPr>
              <a:t>Longstanding</a:t>
            </a:r>
          </a:p>
          <a:p>
            <a:pPr algn="ctr" eaLnBrk="1" hangingPunct="1">
              <a:defRPr/>
            </a:pPr>
            <a:r>
              <a:rPr lang="en-US" sz="2400" dirty="0">
                <a:latin typeface="+mj-lt"/>
                <a:ea typeface="ＭＳ Ｐゴシック" charset="0"/>
                <a:cs typeface="ＭＳ Ｐゴシック" charset="0"/>
              </a:rPr>
              <a:t>Persistent</a:t>
            </a:r>
          </a:p>
        </p:txBody>
      </p:sp>
      <p:sp>
        <p:nvSpPr>
          <p:cNvPr id="205831" name="TextBox 1"/>
          <p:cNvSpPr txBox="1">
            <a:spLocks noChangeArrowheads="1"/>
          </p:cNvSpPr>
          <p:nvPr/>
        </p:nvSpPr>
        <p:spPr bwMode="auto">
          <a:xfrm>
            <a:off x="454102" y="4941862"/>
            <a:ext cx="22302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Tahoma" charset="0"/>
              </a:rPr>
              <a:t>Easiest to treat</a:t>
            </a:r>
          </a:p>
        </p:txBody>
      </p:sp>
      <p:sp>
        <p:nvSpPr>
          <p:cNvPr id="205832" name="TextBox 9"/>
          <p:cNvSpPr txBox="1">
            <a:spLocks noChangeArrowheads="1"/>
          </p:cNvSpPr>
          <p:nvPr/>
        </p:nvSpPr>
        <p:spPr bwMode="auto">
          <a:xfrm>
            <a:off x="5997652" y="4941862"/>
            <a:ext cx="2336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Tahoma" charset="0"/>
              </a:rPr>
              <a:t>Hardest to treat</a:t>
            </a:r>
          </a:p>
        </p:txBody>
      </p:sp>
      <p:cxnSp>
        <p:nvCxnSpPr>
          <p:cNvPr id="4" name="Straight Arrow Connector 3"/>
          <p:cNvCxnSpPr/>
          <p:nvPr/>
        </p:nvCxnSpPr>
        <p:spPr>
          <a:xfrm>
            <a:off x="4845127" y="5229200"/>
            <a:ext cx="936625"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052964" y="5229200"/>
            <a:ext cx="792163"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17927" y="5229200"/>
            <a:ext cx="935037" cy="0"/>
          </a:xfrm>
          <a:prstGeom prst="line">
            <a:avLst/>
          </a:prstGeom>
          <a:ln w="76200" cmpd="sng">
            <a:solidFill>
              <a:srgbClr val="22FF43"/>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66D35EF-384E-EE46-B080-334DFF388EBF}"/>
              </a:ext>
            </a:extLst>
          </p:cNvPr>
          <p:cNvSpPr txBox="1"/>
          <p:nvPr/>
        </p:nvSpPr>
        <p:spPr>
          <a:xfrm>
            <a:off x="917345" y="5556206"/>
            <a:ext cx="7309309"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mn-lt"/>
              </a:rPr>
              <a:t>Paroxysmal (reverting to normal sinus rhythm within 1 week)</a:t>
            </a:r>
          </a:p>
          <a:p>
            <a:pPr marL="342900" indent="-342900">
              <a:buFont typeface="Arial" panose="020B0604020202020204" pitchFamily="34" charset="0"/>
              <a:buChar char="•"/>
            </a:pPr>
            <a:r>
              <a:rPr lang="en-US" sz="2000" dirty="0">
                <a:latin typeface="+mn-lt"/>
              </a:rPr>
              <a:t>Persistent (episodes lasting longer than 1 week or needing DCCV)</a:t>
            </a:r>
          </a:p>
          <a:p>
            <a:pPr marL="342900" indent="-342900">
              <a:buFont typeface="Arial" panose="020B0604020202020204" pitchFamily="34" charset="0"/>
              <a:buChar char="•"/>
            </a:pPr>
            <a:r>
              <a:rPr lang="en-US" sz="2000" dirty="0">
                <a:latin typeface="+mn-lt"/>
              </a:rPr>
              <a:t>Longstanding Persistent (continuous AF for more than 1 year)</a:t>
            </a:r>
          </a:p>
        </p:txBody>
      </p:sp>
    </p:spTree>
    <p:extLst>
      <p:ext uri="{BB962C8B-B14F-4D97-AF65-F5344CB8AC3E}">
        <p14:creationId xmlns:p14="http://schemas.microsoft.com/office/powerpoint/2010/main" val="1905524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087" y="-254598"/>
            <a:ext cx="8229600" cy="1143000"/>
          </a:xfrm>
        </p:spPr>
        <p:txBody>
          <a:bodyPr/>
          <a:lstStyle/>
          <a:p>
            <a:pPr algn="ctr"/>
            <a:r>
              <a:rPr lang="en-US" sz="3600" dirty="0">
                <a:latin typeface="Calibri" charset="0"/>
                <a:ea typeface="Calibri" charset="0"/>
                <a:cs typeface="Calibri" charset="0"/>
              </a:rPr>
              <a:t>Ablation versus Drug Therapy for PAF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1006285"/>
            <a:ext cx="8559800" cy="749300"/>
          </a:xfrm>
          <a:prstGeom prst="rect">
            <a:avLst/>
          </a:prstGeom>
        </p:spPr>
      </p:pic>
      <p:pic>
        <p:nvPicPr>
          <p:cNvPr id="7"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92100" y="2007970"/>
            <a:ext cx="4121153" cy="1421030"/>
          </a:xfrm>
          <a:prstGeom prst="rect">
            <a:avLst/>
          </a:prstGeom>
        </p:spPr>
      </p:pic>
      <p:sp>
        <p:nvSpPr>
          <p:cNvPr id="2" name="TextBox 1">
            <a:extLst>
              <a:ext uri="{FF2B5EF4-FFF2-40B4-BE49-F238E27FC236}">
                <a16:creationId xmlns:a16="http://schemas.microsoft.com/office/drawing/2014/main" id="{A78256A8-F30D-1047-AA21-30642B0978A0}"/>
              </a:ext>
            </a:extLst>
          </p:cNvPr>
          <p:cNvSpPr txBox="1"/>
          <p:nvPr/>
        </p:nvSpPr>
        <p:spPr>
          <a:xfrm>
            <a:off x="4572000" y="2053561"/>
            <a:ext cx="3715494"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Only 19% remained free of recurrent AF with drugs alone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70% remained free of recurrent AF with ablation</a:t>
            </a:r>
          </a:p>
        </p:txBody>
      </p:sp>
      <p:pic>
        <p:nvPicPr>
          <p:cNvPr id="8" name="Picture 7">
            <a:extLst>
              <a:ext uri="{FF2B5EF4-FFF2-40B4-BE49-F238E27FC236}">
                <a16:creationId xmlns:a16="http://schemas.microsoft.com/office/drawing/2014/main" id="{C1AB346F-6FA0-B74A-BF71-0F449B91D578}"/>
              </a:ext>
            </a:extLst>
          </p:cNvPr>
          <p:cNvPicPr>
            <a:picLocks noChangeAspect="1"/>
          </p:cNvPicPr>
          <p:nvPr/>
        </p:nvPicPr>
        <p:blipFill>
          <a:blip r:embed="rId4"/>
          <a:stretch>
            <a:fillRect/>
          </a:stretch>
        </p:blipFill>
        <p:spPr>
          <a:xfrm>
            <a:off x="20089" y="4093402"/>
            <a:ext cx="4971637" cy="597763"/>
          </a:xfrm>
          <a:prstGeom prst="rect">
            <a:avLst/>
          </a:prstGeom>
        </p:spPr>
      </p:pic>
      <p:pic>
        <p:nvPicPr>
          <p:cNvPr id="10" name="Picture 9" descr="Chart, line chart&#10;&#10;Description automatically generated">
            <a:extLst>
              <a:ext uri="{FF2B5EF4-FFF2-40B4-BE49-F238E27FC236}">
                <a16:creationId xmlns:a16="http://schemas.microsoft.com/office/drawing/2014/main" id="{6E250561-F3C8-C640-BB9C-CB869ED1843E}"/>
              </a:ext>
            </a:extLst>
          </p:cNvPr>
          <p:cNvPicPr>
            <a:picLocks noChangeAspect="1"/>
          </p:cNvPicPr>
          <p:nvPr/>
        </p:nvPicPr>
        <p:blipFill>
          <a:blip r:embed="rId5"/>
          <a:stretch>
            <a:fillRect/>
          </a:stretch>
        </p:blipFill>
        <p:spPr>
          <a:xfrm>
            <a:off x="4971637" y="3861048"/>
            <a:ext cx="4065314" cy="2902271"/>
          </a:xfrm>
          <a:prstGeom prst="rect">
            <a:avLst/>
          </a:prstGeom>
        </p:spPr>
      </p:pic>
      <p:sp>
        <p:nvSpPr>
          <p:cNvPr id="11" name="TextBox 10">
            <a:extLst>
              <a:ext uri="{FF2B5EF4-FFF2-40B4-BE49-F238E27FC236}">
                <a16:creationId xmlns:a16="http://schemas.microsoft.com/office/drawing/2014/main" id="{810143AF-7157-4A41-BF67-5D50FDF2E5D5}"/>
              </a:ext>
            </a:extLst>
          </p:cNvPr>
          <p:cNvSpPr txBox="1"/>
          <p:nvPr/>
        </p:nvSpPr>
        <p:spPr>
          <a:xfrm>
            <a:off x="241187" y="5181232"/>
            <a:ext cx="4971637"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Patients still symptomatic after b blocker</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Randomized to Ablation or Anti-arrhythmic drugs</a:t>
            </a:r>
          </a:p>
        </p:txBody>
      </p:sp>
      <p:sp>
        <p:nvSpPr>
          <p:cNvPr id="3" name="Rectangle 2">
            <a:extLst>
              <a:ext uri="{FF2B5EF4-FFF2-40B4-BE49-F238E27FC236}">
                <a16:creationId xmlns:a16="http://schemas.microsoft.com/office/drawing/2014/main" id="{F9F5FCA3-453C-7D4F-9E55-14FB944C1BF8}"/>
              </a:ext>
            </a:extLst>
          </p:cNvPr>
          <p:cNvSpPr/>
          <p:nvPr/>
        </p:nvSpPr>
        <p:spPr>
          <a:xfrm>
            <a:off x="1475656" y="4380080"/>
            <a:ext cx="4572000" cy="307777"/>
          </a:xfrm>
          <a:prstGeom prst="rect">
            <a:avLst/>
          </a:prstGeom>
        </p:spPr>
        <p:txBody>
          <a:bodyPr>
            <a:spAutoFit/>
          </a:bodyPr>
          <a:lstStyle/>
          <a:p>
            <a:r>
              <a:rPr lang="en-GB" sz="1400" dirty="0">
                <a:solidFill>
                  <a:schemeClr val="bg1"/>
                </a:solidFill>
                <a:latin typeface="Calibri" panose="020F0502020204030204" pitchFamily="34" charset="0"/>
                <a:cs typeface="Calibri" panose="020F0502020204030204" pitchFamily="34" charset="0"/>
              </a:rPr>
              <a:t>NEJM 2020.  </a:t>
            </a:r>
            <a:r>
              <a:rPr lang="en-GB" sz="1400" dirty="0" err="1">
                <a:solidFill>
                  <a:schemeClr val="bg1"/>
                </a:solidFill>
                <a:latin typeface="Calibri" panose="020F0502020204030204" pitchFamily="34" charset="0"/>
                <a:cs typeface="Calibri" panose="020F0502020204030204" pitchFamily="34" charset="0"/>
              </a:rPr>
              <a:t>doi</a:t>
            </a:r>
            <a:r>
              <a:rPr lang="en-GB" sz="1400" dirty="0">
                <a:solidFill>
                  <a:schemeClr val="bg1"/>
                </a:solidFill>
                <a:latin typeface="Calibri" panose="020F0502020204030204" pitchFamily="34" charset="0"/>
                <a:cs typeface="Calibri" panose="020F0502020204030204" pitchFamily="34" charset="0"/>
              </a:rPr>
              <a:t>: 10.1056/NEJMoa2029554</a:t>
            </a: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4013943"/>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a:ln>
              <a:noFill/>
            </a:ln>
            <a:solidFill>
              <a:schemeClr val="tx1"/>
            </a:solidFill>
            <a:effectLst/>
            <a:latin typeface="Tahoma" pitchFamily="-107"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a:ln>
              <a:noFill/>
            </a:ln>
            <a:solidFill>
              <a:schemeClr val="tx1"/>
            </a:solidFill>
            <a:effectLst/>
            <a:latin typeface="Tahoma" pitchFamily="-107"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0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8.xml><?xml version="1.0" encoding="utf-8"?>
<a:theme xmlns:a="http://schemas.openxmlformats.org/drawingml/2006/main" name="1_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9.xml><?xml version="1.0" encoding="utf-8"?>
<a:theme xmlns:a="http://schemas.openxmlformats.org/drawingml/2006/main" name="1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 Diagonal.pot</Template>
  <TotalTime>9883</TotalTime>
  <Words>2792</Words>
  <Application>Microsoft Macintosh PowerPoint</Application>
  <PresentationFormat>On-screen Show (4:3)</PresentationFormat>
  <Paragraphs>380</Paragraphs>
  <Slides>42</Slides>
  <Notes>6</Notes>
  <HiddenSlides>0</HiddenSlides>
  <MMClips>2</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42</vt:i4>
      </vt:variant>
    </vt:vector>
  </HeadingPairs>
  <TitlesOfParts>
    <vt:vector size="66" baseType="lpstr">
      <vt:lpstr>Arial Unicode MS</vt:lpstr>
      <vt:lpstr>ＭＳ Ｐゴシック</vt:lpstr>
      <vt:lpstr>Arial</vt:lpstr>
      <vt:lpstr>BlinkMacSystemFont</vt:lpstr>
      <vt:lpstr>Calibri</vt:lpstr>
      <vt:lpstr>Calibri Light</vt:lpstr>
      <vt:lpstr>Palatino Linotype</vt:lpstr>
      <vt:lpstr>Tahoma</vt:lpstr>
      <vt:lpstr>Times New Roman</vt:lpstr>
      <vt:lpstr>Verdana</vt:lpstr>
      <vt:lpstr>Wingdings</vt:lpstr>
      <vt:lpstr>Blue Diagonal</vt:lpstr>
      <vt:lpstr>Black</vt:lpstr>
      <vt:lpstr>1_Black</vt:lpstr>
      <vt:lpstr>3_Black</vt:lpstr>
      <vt:lpstr>4_Black</vt:lpstr>
      <vt:lpstr>6_Black</vt:lpstr>
      <vt:lpstr>Elemental</vt:lpstr>
      <vt:lpstr>1_Elemental</vt:lpstr>
      <vt:lpstr>11_Black</vt:lpstr>
      <vt:lpstr>19_Black</vt:lpstr>
      <vt:lpstr>20_Black</vt:lpstr>
      <vt:lpstr>Office Theme</vt:lpstr>
      <vt:lpstr>1_Office Theme</vt:lpstr>
      <vt:lpstr>Catheter Ablation for Atrial Fibrillation  </vt:lpstr>
      <vt:lpstr>PowerPoint Presentation</vt:lpstr>
      <vt:lpstr>Atrial Fibrillation will double in the population worldwide by 2050</vt:lpstr>
      <vt:lpstr>Atrial Fibrillation Doubles Mortality in all age groups</vt:lpstr>
      <vt:lpstr>Atrial Fibrillation causes distressing symptoms in the majority of patients and has major impact on health and quality of life</vt:lpstr>
      <vt:lpstr>AF Treatments</vt:lpstr>
      <vt:lpstr>PowerPoint Presentation</vt:lpstr>
      <vt:lpstr>How effective are current  AF Therapies?</vt:lpstr>
      <vt:lpstr>Ablation versus Drug Therapy for PAF</vt:lpstr>
      <vt:lpstr>‘Pulmonary vein triggers are responsible for initiating Atrial Fibrillation’</vt:lpstr>
      <vt:lpstr>PowerPoint Presentation</vt:lpstr>
      <vt:lpstr>Current Catheter Ablation Methodology Paroxysmal Atrial Fibrillation – SIMPLEST TO TREAT</vt:lpstr>
      <vt:lpstr>Radiofrequency AF Ablation Instrumentation</vt:lpstr>
      <vt:lpstr>PowerPoint Presentation</vt:lpstr>
      <vt:lpstr>PowerPoint Presentation</vt:lpstr>
      <vt:lpstr>PowerPoint Presentation</vt:lpstr>
      <vt:lpstr>PowerPoint Presentation</vt:lpstr>
      <vt:lpstr>Standard Radiofrequency Pulmonary Vein Isolation</vt:lpstr>
      <vt:lpstr>Cryoballoon Pulmonary Vein Isolation? 1) CRYOBALLOON IN PAROXYSMAL AND PERSISTENT AF</vt:lpstr>
      <vt:lpstr>Reconnection with Cryoballoon</vt:lpstr>
      <vt:lpstr>PRESSURE trial (UK multicentre) (Mandatory 2nd catheter procedure v 2nd procedure only for documented AF recurrences)</vt:lpstr>
      <vt:lpstr>PowerPoint Presentation</vt:lpstr>
      <vt:lpstr>Understanding results: What is a failure?</vt:lpstr>
      <vt:lpstr>PowerPoint Presentation</vt:lpstr>
      <vt:lpstr> Progression from Paroxysmal to Persistent AFib</vt:lpstr>
      <vt:lpstr>PowerPoint Presentation</vt:lpstr>
      <vt:lpstr>Cryo-balloon ablation for Early  Persistent AF</vt:lpstr>
      <vt:lpstr>PowerPoint Presentation</vt:lpstr>
      <vt:lpstr>European Society of Cardiology AF Ablation 2020 - 7.2% in 2024 Guidelines     </vt:lpstr>
      <vt:lpstr>Comparing success rates post AF ablation procedures – reported success rates depend on how closely patients are monitored:</vt:lpstr>
      <vt:lpstr>STAR AF II 18 month follow up of Persistent Atrial Fibrillation</vt:lpstr>
      <vt:lpstr>Kuck: 5 year follow up Long Standing Persistent  AF Ablation (Most severe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Catheter Ablation for AF Conclusions</vt:lpstr>
    </vt:vector>
  </TitlesOfParts>
  <Manager/>
  <Company>NHS Trust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Plymouth Hospitals</dc:creator>
  <cp:keywords/>
  <dc:description/>
  <cp:lastModifiedBy>Guy Haywood</cp:lastModifiedBy>
  <cp:revision>347</cp:revision>
  <dcterms:created xsi:type="dcterms:W3CDTF">2013-12-23T19:33:48Z</dcterms:created>
  <dcterms:modified xsi:type="dcterms:W3CDTF">2025-11-09T18:52:54Z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-2101765281</vt:i4>
  </property>
  <property fmtid="{D5CDD505-2E9C-101B-9397-08002B2CF9AE}" pid="3" name="_EmailSubject">
    <vt:lpwstr>CryoFix</vt:lpwstr>
  </property>
  <property fmtid="{D5CDD505-2E9C-101B-9397-08002B2CF9AE}" pid="4" name="_AuthorEmail">
    <vt:lpwstr>irankin@dot-medical.com</vt:lpwstr>
  </property>
  <property fmtid="{D5CDD505-2E9C-101B-9397-08002B2CF9AE}" pid="5" name="_AuthorEmailDisplayName">
    <vt:lpwstr>Ian Rankin</vt:lpwstr>
  </property>
  <property fmtid="{D5CDD505-2E9C-101B-9397-08002B2CF9AE}" pid="6" name="_ReviewingToolsShownOnce">
    <vt:lpwstr/>
  </property>
</Properties>
</file>